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309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04" r:id="rId14"/>
    <p:sldId id="267" r:id="rId15"/>
    <p:sldId id="292" r:id="rId16"/>
    <p:sldId id="269" r:id="rId17"/>
    <p:sldId id="270" r:id="rId18"/>
    <p:sldId id="271" r:id="rId19"/>
    <p:sldId id="273" r:id="rId20"/>
    <p:sldId id="272" r:id="rId21"/>
    <p:sldId id="274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7" r:id="rId31"/>
    <p:sldId id="308" r:id="rId32"/>
    <p:sldId id="275" r:id="rId33"/>
    <p:sldId id="276" r:id="rId34"/>
    <p:sldId id="277" r:id="rId35"/>
    <p:sldId id="278" r:id="rId36"/>
    <p:sldId id="310" r:id="rId37"/>
    <p:sldId id="311" r:id="rId38"/>
    <p:sldId id="312" r:id="rId39"/>
    <p:sldId id="313" r:id="rId40"/>
    <p:sldId id="314" r:id="rId41"/>
    <p:sldId id="315" r:id="rId42"/>
    <p:sldId id="349" r:id="rId43"/>
    <p:sldId id="279" r:id="rId44"/>
    <p:sldId id="280" r:id="rId45"/>
    <p:sldId id="281" r:id="rId46"/>
    <p:sldId id="282" r:id="rId47"/>
    <p:sldId id="283" r:id="rId48"/>
    <p:sldId id="362" r:id="rId49"/>
    <p:sldId id="363" r:id="rId50"/>
    <p:sldId id="284" r:id="rId51"/>
    <p:sldId id="285" r:id="rId52"/>
    <p:sldId id="325" r:id="rId53"/>
    <p:sldId id="326" r:id="rId54"/>
    <p:sldId id="286" r:id="rId55"/>
    <p:sldId id="287" r:id="rId56"/>
    <p:sldId id="288" r:id="rId57"/>
    <p:sldId id="316" r:id="rId58"/>
    <p:sldId id="324" r:id="rId59"/>
    <p:sldId id="289" r:id="rId60"/>
    <p:sldId id="317" r:id="rId61"/>
    <p:sldId id="318" r:id="rId62"/>
    <p:sldId id="320" r:id="rId63"/>
    <p:sldId id="321" r:id="rId64"/>
    <p:sldId id="329" r:id="rId65"/>
    <p:sldId id="327" r:id="rId66"/>
    <p:sldId id="330" r:id="rId67"/>
    <p:sldId id="328" r:id="rId68"/>
    <p:sldId id="331" r:id="rId69"/>
    <p:sldId id="332" r:id="rId70"/>
    <p:sldId id="333" r:id="rId71"/>
    <p:sldId id="334" r:id="rId72"/>
    <p:sldId id="336" r:id="rId73"/>
    <p:sldId id="338" r:id="rId74"/>
    <p:sldId id="339" r:id="rId75"/>
    <p:sldId id="350" r:id="rId76"/>
    <p:sldId id="351" r:id="rId77"/>
    <p:sldId id="353" r:id="rId78"/>
    <p:sldId id="341" r:id="rId79"/>
    <p:sldId id="355" r:id="rId80"/>
    <p:sldId id="357" r:id="rId81"/>
    <p:sldId id="359" r:id="rId82"/>
    <p:sldId id="360" r:id="rId83"/>
    <p:sldId id="361" r:id="rId84"/>
    <p:sldId id="319" r:id="rId85"/>
    <p:sldId id="343" r:id="rId86"/>
    <p:sldId id="345" r:id="rId87"/>
    <p:sldId id="344" r:id="rId88"/>
    <p:sldId id="346" r:id="rId89"/>
    <p:sldId id="347" r:id="rId90"/>
    <p:sldId id="290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7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8E33-7E05-44CB-8AAD-8164620EA31F}" type="datetimeFigureOut">
              <a:rPr lang="en-IN" smtClean="0"/>
              <a:t>12-12-2017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69888-6EE9-4EE9-8213-17444D2C938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EC1EE-CE77-41F3-89FF-9360C8A4A5F0}" type="slidenum">
              <a:rPr lang="en-IN" smtClean="0"/>
              <a:pPr/>
              <a:t>73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35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EC1EE-CE77-41F3-89FF-9360C8A4A5F0}" type="slidenum">
              <a:rPr lang="en-IN" smtClean="0"/>
              <a:pPr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8986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2. the atria, ventricles, and great arteries are all inverted from their normal location and spatial relationships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Common form of </a:t>
            </a:r>
            <a:r>
              <a:rPr lang="en-IN" dirty="0" err="1" smtClean="0"/>
              <a:t>dextrocardia</a:t>
            </a:r>
            <a:r>
              <a:rPr lang="en-IN" dirty="0" smtClean="0"/>
              <a:t> in normal hearts and </a:t>
            </a:r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 smtClean="0"/>
              <a:t>inversus</a:t>
            </a:r>
            <a:r>
              <a:rPr lang="en-IN" dirty="0" smtClean="0"/>
              <a:t> </a:t>
            </a:r>
            <a:r>
              <a:rPr lang="en-IN" dirty="0" err="1" smtClean="0"/>
              <a:t>totalis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EC1EE-CE77-41F3-89FF-9360C8A4A5F0}" type="slidenum">
              <a:rPr lang="en-IN" smtClean="0"/>
              <a:pPr/>
              <a:t>79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4463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97DF-9569-4412-910B-62B57FC0995B}" type="datetimeFigureOut">
              <a:rPr lang="en-IN" smtClean="0"/>
              <a:pPr/>
              <a:t>11-12-2017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E9A9-0268-494B-A10C-B68E6C67A6F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CARDIAC EMBRYOLOGY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EARLY DEVELOPMENT OF HEART </a:t>
            </a:r>
            <a:endParaRPr lang="en-I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4149080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Dr.Santhosh</a:t>
            </a:r>
            <a:r>
              <a:rPr lang="en-US" b="1" dirty="0" smtClean="0">
                <a:solidFill>
                  <a:schemeClr val="tx1"/>
                </a:solidFill>
              </a:rPr>
              <a:t> Narayanan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Neurulation</a:t>
            </a:r>
            <a:endParaRPr lang="en-IN" dirty="0"/>
          </a:p>
        </p:txBody>
      </p:sp>
      <p:pic>
        <p:nvPicPr>
          <p:cNvPr id="8194" name="Picture 2" descr="C:\Users\User\Desktop\Mesoderm-cartoo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16090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Neurulation</a:t>
            </a:r>
            <a:endParaRPr lang="en-IN" dirty="0"/>
          </a:p>
        </p:txBody>
      </p:sp>
      <p:pic>
        <p:nvPicPr>
          <p:cNvPr id="9218" name="Picture 2" descr="C:\Users\User\Desktop\Mesoderm-cartoo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72808" cy="5454606"/>
          </a:xfrm>
          <a:prstGeom prst="rect">
            <a:avLst/>
          </a:prstGeom>
          <a:noFill/>
        </p:spPr>
      </p:pic>
      <p:pic>
        <p:nvPicPr>
          <p:cNvPr id="9220" name="Picture 4" descr="C:\Users\User\Desktop\Mesoderm-carto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57400"/>
            <a:ext cx="7200800" cy="54006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85392"/>
            <a:ext cx="72968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Derivatives of Germ layers</a:t>
            </a:r>
            <a:endParaRPr lang="en-IN" dirty="0"/>
          </a:p>
        </p:txBody>
      </p:sp>
      <p:pic>
        <p:nvPicPr>
          <p:cNvPr id="10243" name="Picture 3" descr="C:\Users\User\Desktop\c8.47x14.germ.lay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348"/>
          <a:stretch>
            <a:fillRect/>
          </a:stretch>
        </p:blipFill>
        <p:spPr bwMode="auto">
          <a:xfrm>
            <a:off x="0" y="1700808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Cardiogenesis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CARDIOGENESIS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Formation of bilateral heart fields</a:t>
            </a:r>
          </a:p>
          <a:p>
            <a:r>
              <a:rPr lang="en-US" dirty="0" smtClean="0"/>
              <a:t>Formation of  the heart tube</a:t>
            </a:r>
          </a:p>
          <a:p>
            <a:endParaRPr lang="en-US" dirty="0" smtClean="0"/>
          </a:p>
          <a:p>
            <a:r>
              <a:rPr lang="en-US" dirty="0" smtClean="0"/>
              <a:t>Folding of the heart tube</a:t>
            </a:r>
          </a:p>
          <a:p>
            <a:r>
              <a:rPr lang="en-US" dirty="0" smtClean="0"/>
              <a:t>Looping of the heart tube</a:t>
            </a:r>
          </a:p>
          <a:p>
            <a:r>
              <a:rPr lang="en-US" dirty="0" smtClean="0"/>
              <a:t>Chamber specification and compaction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Cardiac precursor cells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First heart field</a:t>
            </a:r>
          </a:p>
          <a:p>
            <a:r>
              <a:rPr lang="en-US" dirty="0" smtClean="0"/>
              <a:t>Second heart field</a:t>
            </a:r>
          </a:p>
          <a:p>
            <a:r>
              <a:rPr lang="en-US" dirty="0" smtClean="0"/>
              <a:t>Neural crest cells</a:t>
            </a:r>
          </a:p>
          <a:p>
            <a:r>
              <a:rPr lang="en-US" dirty="0" smtClean="0"/>
              <a:t>Pro </a:t>
            </a:r>
            <a:r>
              <a:rPr lang="en-US" dirty="0" err="1" smtClean="0"/>
              <a:t>epicardium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User\Desktop\cardiac precursor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82"/>
          <a:stretch>
            <a:fillRect/>
          </a:stretch>
        </p:blipFill>
        <p:spPr bwMode="auto">
          <a:xfrm>
            <a:off x="1043608" y="980728"/>
            <a:ext cx="6538549" cy="4958011"/>
          </a:xfrm>
          <a:prstGeom prst="rect">
            <a:avLst/>
          </a:prstGeom>
          <a:noFill/>
        </p:spPr>
      </p:pic>
      <p:pic>
        <p:nvPicPr>
          <p:cNvPr id="1029" name="Picture 5" descr="C:\Users\User\Desktop\precurso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5808687" cy="5735082"/>
          </a:xfrm>
          <a:prstGeom prst="rect">
            <a:avLst/>
          </a:prstGeom>
          <a:noFill/>
        </p:spPr>
      </p:pic>
      <p:pic>
        <p:nvPicPr>
          <p:cNvPr id="1031" name="Picture 7" descr="C:\Users\User\Desktop\precusros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836712"/>
            <a:ext cx="4995067" cy="5773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"Cardiac Crescent"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857" t="4474" r="16869" b="9401"/>
          <a:stretch>
            <a:fillRect/>
          </a:stretch>
        </p:blipFill>
        <p:spPr bwMode="auto">
          <a:xfrm>
            <a:off x="2699792" y="1628800"/>
            <a:ext cx="3384376" cy="482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second heart field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251" t="32001" r="40417" b="34000"/>
          <a:stretch>
            <a:fillRect/>
          </a:stretch>
        </p:blipFill>
        <p:spPr bwMode="auto">
          <a:xfrm>
            <a:off x="2123728" y="1628800"/>
            <a:ext cx="503303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95736" y="5661248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User\Desktop\second heart fi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519035" cy="547747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436096" y="4437112"/>
            <a:ext cx="1728192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7164288" y="5373216"/>
            <a:ext cx="864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28384" y="4941168"/>
            <a:ext cx="1008112" cy="936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3rd Heart field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FORMATION OF TRILAMINAR EMBRYO</a:t>
            </a:r>
          </a:p>
          <a:p>
            <a:r>
              <a:rPr lang="en-US" dirty="0" smtClean="0"/>
              <a:t>CARDIOGENESIS</a:t>
            </a:r>
          </a:p>
          <a:p>
            <a:r>
              <a:rPr lang="en-US" dirty="0" smtClean="0"/>
              <a:t>MOLECULAR DEVELOPMENT OF HEART</a:t>
            </a:r>
          </a:p>
          <a:p>
            <a:r>
              <a:rPr lang="en-US" dirty="0" smtClean="0"/>
              <a:t>DEVELOPMENTAL ABNORMALITIES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Cardiac Neural crest</a:t>
            </a:r>
            <a:endParaRPr lang="en-IN" dirty="0"/>
          </a:p>
        </p:txBody>
      </p:sp>
      <p:pic>
        <p:nvPicPr>
          <p:cNvPr id="3074" name="Picture 2" descr="C:\Users\User\Desktop\800px-Cardiac_Neural_Crest_Mig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178"/>
          <a:stretch>
            <a:fillRect/>
          </a:stretch>
        </p:blipFill>
        <p:spPr bwMode="auto">
          <a:xfrm>
            <a:off x="539552" y="1412776"/>
            <a:ext cx="7998381" cy="528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Sequence of Events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23528" y="1556792"/>
            <a:ext cx="8496944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u="sng" dirty="0" smtClean="0"/>
              <a:t>Day </a:t>
            </a:r>
            <a:r>
              <a:rPr lang="en-US" sz="3600" b="1" u="sng" dirty="0" smtClean="0"/>
              <a:t>I8 </a:t>
            </a:r>
            <a:r>
              <a:rPr lang="en-US" sz="3600" dirty="0" smtClean="0"/>
              <a:t>-  C</a:t>
            </a:r>
            <a:r>
              <a:rPr lang="en-US" sz="3600" dirty="0" smtClean="0"/>
              <a:t>ardiac </a:t>
            </a:r>
            <a:r>
              <a:rPr lang="en-US" sz="3600" dirty="0" smtClean="0"/>
              <a:t>precursor cells seen in the form of blood </a:t>
            </a:r>
            <a:r>
              <a:rPr lang="en-US" sz="3600" dirty="0" smtClean="0"/>
              <a:t>islands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b="1" u="sng" dirty="0" smtClean="0"/>
              <a:t>Day 20</a:t>
            </a:r>
            <a:r>
              <a:rPr lang="en-US" sz="3600" dirty="0" smtClean="0"/>
              <a:t>  - </a:t>
            </a:r>
            <a:r>
              <a:rPr lang="en-US" sz="3600" dirty="0" smtClean="0"/>
              <a:t>First </a:t>
            </a:r>
            <a:r>
              <a:rPr lang="en-US" sz="3600" dirty="0" err="1" smtClean="0"/>
              <a:t>intraembryonic</a:t>
            </a:r>
            <a:r>
              <a:rPr lang="en-US" sz="3600" dirty="0" smtClean="0"/>
              <a:t> blood </a:t>
            </a:r>
            <a:r>
              <a:rPr lang="en-US" sz="3600" dirty="0" smtClean="0"/>
              <a:t>vessels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b="1" u="sng" dirty="0" smtClean="0"/>
              <a:t>Day 21</a:t>
            </a:r>
            <a:r>
              <a:rPr lang="en-US" sz="3600" dirty="0" smtClean="0"/>
              <a:t>- Folding, heart </a:t>
            </a:r>
            <a:r>
              <a:rPr lang="en-US" sz="3600" dirty="0" smtClean="0"/>
              <a:t>tube  </a:t>
            </a:r>
            <a:r>
              <a:rPr lang="en-US" sz="3600" dirty="0" err="1" smtClean="0"/>
              <a:t>formation,looping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b="1" u="sng" dirty="0" smtClean="0"/>
              <a:t>Day 22 </a:t>
            </a:r>
            <a:r>
              <a:rPr lang="en-US" sz="3600" dirty="0" smtClean="0"/>
              <a:t>– heart starts to </a:t>
            </a:r>
            <a:r>
              <a:rPr lang="en-US" sz="3600" dirty="0" smtClean="0"/>
              <a:t>beat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b="1" u="sng" dirty="0" smtClean="0"/>
              <a:t>Day 28 </a:t>
            </a:r>
            <a:r>
              <a:rPr lang="en-US" sz="3600" dirty="0" smtClean="0"/>
              <a:t>– embryonic circulation established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Folding of Embryo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CRANIOCAUDAL AXIS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rapid growth of the neural tube forming the brain at its cephalic end. </a:t>
            </a:r>
            <a:endParaRPr lang="en-US" dirty="0" smtClean="0"/>
          </a:p>
          <a:p>
            <a:r>
              <a:rPr lang="en-US" dirty="0" smtClean="0"/>
              <a:t>Growth </a:t>
            </a:r>
            <a:r>
              <a:rPr lang="en-US" dirty="0" smtClean="0"/>
              <a:t>in this direction will cause the embryo to become convex shaped.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LATERAL  FOLDING</a:t>
            </a:r>
          </a:p>
          <a:p>
            <a:pPr>
              <a:buNone/>
            </a:pPr>
            <a:r>
              <a:rPr lang="en-US" dirty="0" smtClean="0"/>
              <a:t> Two </a:t>
            </a:r>
            <a:r>
              <a:rPr lang="en-US" dirty="0" smtClean="0"/>
              <a:t>lateral edges of the germ disk </a:t>
            </a:r>
            <a:r>
              <a:rPr lang="en-US" dirty="0" smtClean="0"/>
              <a:t> </a:t>
            </a:r>
            <a:r>
              <a:rPr lang="en-US" dirty="0" smtClean="0"/>
              <a:t>fold forming a tube-like structure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Folding of embryo</a:t>
            </a:r>
            <a:endParaRPr lang="en-IN" dirty="0"/>
          </a:p>
        </p:txBody>
      </p:sp>
      <p:pic>
        <p:nvPicPr>
          <p:cNvPr id="1026" name="Picture 2" descr="C:\Users\User\Desktop\FOLD 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788023" cy="4539310"/>
          </a:xfrm>
          <a:prstGeom prst="rect">
            <a:avLst/>
          </a:prstGeom>
          <a:noFill/>
        </p:spPr>
      </p:pic>
      <p:pic>
        <p:nvPicPr>
          <p:cNvPr id="5" name="Picture 9" descr="04HeadFol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40679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ser\Desktop\folding3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83216" cy="5367712"/>
          </a:xfrm>
          <a:prstGeom prst="rect">
            <a:avLst/>
          </a:prstGeom>
          <a:noFill/>
        </p:spPr>
      </p:pic>
      <p:pic>
        <p:nvPicPr>
          <p:cNvPr id="2051" name="Picture 3" descr="C:\Users\User\Desktop\folding 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752" y="1556791"/>
            <a:ext cx="7817680" cy="5040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ser\Desktop\folding 6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155489" cy="5961077"/>
          </a:xfrm>
          <a:prstGeom prst="rect">
            <a:avLst/>
          </a:prstGeom>
          <a:noFill/>
        </p:spPr>
      </p:pic>
      <p:pic>
        <p:nvPicPr>
          <p:cNvPr id="3075" name="Picture 3" descr="C:\Users\User\Desktop\folding 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42" y="764704"/>
            <a:ext cx="7800186" cy="5472608"/>
          </a:xfrm>
          <a:prstGeom prst="rect">
            <a:avLst/>
          </a:prstGeom>
          <a:noFill/>
        </p:spPr>
      </p:pic>
      <p:pic>
        <p:nvPicPr>
          <p:cNvPr id="3076" name="Picture 4" descr="C:\Users\User\Desktop\folding 8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8647855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9" name="Picture 3" descr="C:\Users\User\Desktop\folding 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7027"/>
            <a:ext cx="7560840" cy="6325801"/>
          </a:xfrm>
          <a:prstGeom prst="rect">
            <a:avLst/>
          </a:prstGeom>
          <a:noFill/>
        </p:spPr>
      </p:pic>
      <p:pic>
        <p:nvPicPr>
          <p:cNvPr id="8" name="Picture 2" descr="C:\Users\User\Desktop\folding 101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7"/>
            <a:ext cx="7133028" cy="565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ser\Desktop\folding 12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625445" cy="4805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User\Desktop\folding 141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9024293" cy="5783610"/>
          </a:xfrm>
        </p:spPr>
      </p:pic>
      <p:pic>
        <p:nvPicPr>
          <p:cNvPr id="6147" name="Picture 3" descr="C:\Users\User\Desktop\folding 151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704856" cy="5524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1" name="Picture 3" descr="C:\Users\User\Desktop\heaart tube 2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51520" y="1441756"/>
            <a:ext cx="8532440" cy="5416244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2" name="Picture 4" descr="C:\Users\User\Desktop\heart tube 3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870872" y="1570453"/>
            <a:ext cx="8273128" cy="5287547"/>
          </a:xfrm>
          <a:prstGeom prst="rect">
            <a:avLst/>
          </a:prstGeom>
          <a:noFill/>
        </p:spPr>
      </p:pic>
      <p:pic>
        <p:nvPicPr>
          <p:cNvPr id="7173" name="Picture 5" descr="C:\Users\User\Desktop\heart tube 4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339752" y="260648"/>
            <a:ext cx="4464496" cy="6392346"/>
          </a:xfrm>
          <a:prstGeom prst="rect">
            <a:avLst/>
          </a:prstGeom>
          <a:noFill/>
        </p:spPr>
      </p:pic>
      <p:pic>
        <p:nvPicPr>
          <p:cNvPr id="7174" name="Picture 6" descr="C:\Users\User\Desktop\fused heart tu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356" y="620688"/>
            <a:ext cx="3729851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Beginning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u="sng" dirty="0" smtClean="0"/>
              <a:t>DAY 0</a:t>
            </a:r>
            <a:r>
              <a:rPr lang="en-US" dirty="0" smtClean="0"/>
              <a:t>   -   FERTILISATION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DAY 1 -4</a:t>
            </a:r>
            <a:r>
              <a:rPr lang="en-US" b="1" dirty="0" smtClean="0"/>
              <a:t>   </a:t>
            </a:r>
            <a:r>
              <a:rPr lang="en-US" dirty="0" smtClean="0"/>
              <a:t>- CELL DIVISION-  MORULA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DAY 5-6</a:t>
            </a:r>
            <a:r>
              <a:rPr lang="en-US" dirty="0" smtClean="0"/>
              <a:t> - BLASTOCYST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DAY 7-10</a:t>
            </a:r>
            <a:r>
              <a:rPr lang="en-US" dirty="0" smtClean="0"/>
              <a:t> - IMPLANTATION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Arterial end of the </a:t>
            </a:r>
            <a:r>
              <a:rPr lang="en-US" dirty="0" smtClean="0">
                <a:solidFill>
                  <a:schemeClr val="bg1"/>
                </a:solidFill>
              </a:rPr>
              <a:t>heart tube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2227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 eaLnBrk="1" hangingPunct="1"/>
            <a:endParaRPr lang="en-US" smtClean="0"/>
          </a:p>
        </p:txBody>
      </p:sp>
      <p:sp>
        <p:nvSpPr>
          <p:cNvPr id="52228" name="Text Placeholder 14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eaLnBrk="1" hangingPunct="1"/>
            <a:endParaRPr lang="en-US" dirty="0" smtClean="0"/>
          </a:p>
        </p:txBody>
      </p:sp>
      <p:sp>
        <p:nvSpPr>
          <p:cNvPr id="39941" name="Content Placeholder 2"/>
          <p:cNvSpPr>
            <a:spLocks noGrp="1"/>
          </p:cNvSpPr>
          <p:nvPr>
            <p:ph sz="quarter" idx="2"/>
          </p:nvPr>
        </p:nvSpPr>
        <p:spPr>
          <a:xfrm>
            <a:off x="467544" y="1628800"/>
            <a:ext cx="7812360" cy="4906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4000" b="1" dirty="0" smtClean="0"/>
              <a:t>BULBUS CORDIS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sz="2400" dirty="0" smtClean="0"/>
              <a:t>proximal part called the </a:t>
            </a:r>
            <a:r>
              <a:rPr lang="en-US" sz="2400" dirty="0" err="1" smtClean="0"/>
              <a:t>conus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a distal part called </a:t>
            </a:r>
            <a:r>
              <a:rPr lang="en-US" sz="2400" dirty="0" err="1" smtClean="0"/>
              <a:t>truncus</a:t>
            </a:r>
            <a:r>
              <a:rPr lang="en-US" sz="2400" dirty="0" smtClean="0"/>
              <a:t> </a:t>
            </a:r>
            <a:r>
              <a:rPr lang="en-US" sz="2400" dirty="0" err="1" smtClean="0"/>
              <a:t>arteriosus</a:t>
            </a:r>
            <a:r>
              <a:rPr lang="en-US" sz="2400" dirty="0" smtClean="0"/>
              <a:t>.</a:t>
            </a:r>
          </a:p>
          <a:p>
            <a:pPr lvl="1" eaLnBrk="1" hangingPunct="1"/>
            <a:r>
              <a:rPr lang="en-US" sz="2400" dirty="0" smtClean="0"/>
              <a:t>The </a:t>
            </a:r>
            <a:r>
              <a:rPr lang="en-US" sz="2400" dirty="0" err="1" smtClean="0"/>
              <a:t>truncus</a:t>
            </a:r>
            <a:r>
              <a:rPr lang="en-US" sz="2400" dirty="0" smtClean="0"/>
              <a:t> continues distally with the aortic sac.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Venous end 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sinus </a:t>
            </a:r>
            <a:r>
              <a:rPr lang="en-US" dirty="0" err="1" smtClean="0"/>
              <a:t>venosus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latin typeface="Franklin Gothic Heavy" pitchFamily="34" charset="0"/>
              </a:rPr>
              <a:t>vitelline</a:t>
            </a:r>
            <a:r>
              <a:rPr lang="en-US" dirty="0" smtClean="0">
                <a:latin typeface="Franklin Gothic Heavy" pitchFamily="34" charset="0"/>
              </a:rPr>
              <a:t> </a:t>
            </a:r>
            <a:r>
              <a:rPr lang="en-US" dirty="0" smtClean="0">
                <a:latin typeface="Franklin Gothic Heavy" pitchFamily="34" charset="0"/>
              </a:rPr>
              <a:t>vein </a:t>
            </a:r>
            <a:r>
              <a:rPr lang="en-US" dirty="0" smtClean="0"/>
              <a:t>from the </a:t>
            </a:r>
            <a:r>
              <a:rPr lang="en-US" dirty="0" err="1" smtClean="0"/>
              <a:t>yolksac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Franklin Gothic Heavy" pitchFamily="34" charset="0"/>
              </a:rPr>
              <a:t>umbilical </a:t>
            </a:r>
            <a:r>
              <a:rPr lang="en-US" dirty="0" smtClean="0">
                <a:latin typeface="Franklin Gothic Heavy" pitchFamily="34" charset="0"/>
              </a:rPr>
              <a:t>vein </a:t>
            </a:r>
            <a:r>
              <a:rPr lang="en-US" dirty="0" smtClean="0"/>
              <a:t>from the placenta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Franklin Gothic Heavy" pitchFamily="34" charset="0"/>
              </a:rPr>
              <a:t>common </a:t>
            </a:r>
            <a:r>
              <a:rPr lang="en-US" dirty="0" smtClean="0">
                <a:latin typeface="Franklin Gothic Heavy" pitchFamily="34" charset="0"/>
              </a:rPr>
              <a:t>cardinal vein </a:t>
            </a:r>
            <a:r>
              <a:rPr lang="en-US" dirty="0" smtClean="0"/>
              <a:t>from the </a:t>
            </a:r>
            <a:r>
              <a:rPr lang="en-US" dirty="0" err="1" smtClean="0"/>
              <a:t>bodywall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b="771"/>
          <a:stretch>
            <a:fillRect/>
          </a:stretch>
        </p:blipFill>
        <p:spPr bwMode="auto">
          <a:xfrm>
            <a:off x="1547664" y="188640"/>
            <a:ext cx="6225189" cy="65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779912" y="0"/>
            <a:ext cx="1296144" cy="19168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275856" y="4077072"/>
            <a:ext cx="2088232" cy="20882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Looping</a:t>
            </a:r>
            <a:endParaRPr lang="en-IN" dirty="0"/>
          </a:p>
        </p:txBody>
      </p:sp>
      <p:pic>
        <p:nvPicPr>
          <p:cNvPr id="7170" name="Picture 2" descr="C:\Users\User\Desktop\ht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4319"/>
          <a:stretch>
            <a:fillRect/>
          </a:stretch>
        </p:blipFill>
        <p:spPr bwMode="auto">
          <a:xfrm>
            <a:off x="899592" y="1412776"/>
            <a:ext cx="3419872" cy="5301208"/>
          </a:xfrm>
          <a:prstGeom prst="rect">
            <a:avLst/>
          </a:prstGeom>
          <a:noFill/>
        </p:spPr>
      </p:pic>
      <p:pic>
        <p:nvPicPr>
          <p:cNvPr id="7171" name="Picture 3" descr="C:\Users\User\Desktop\ht 6.JPG"/>
          <p:cNvPicPr>
            <a:picLocks noChangeAspect="1" noChangeArrowheads="1"/>
          </p:cNvPicPr>
          <p:nvPr/>
        </p:nvPicPr>
        <p:blipFill>
          <a:blip r:embed="rId3" cstate="print"/>
          <a:srcRect t="2610" b="4748"/>
          <a:stretch>
            <a:fillRect/>
          </a:stretch>
        </p:blipFill>
        <p:spPr bwMode="auto">
          <a:xfrm>
            <a:off x="5076056" y="1484784"/>
            <a:ext cx="324036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Looping</a:t>
            </a:r>
            <a:endParaRPr lang="en-IN" dirty="0"/>
          </a:p>
        </p:txBody>
      </p:sp>
      <p:pic>
        <p:nvPicPr>
          <p:cNvPr id="8194" name="Picture 2" descr="C:\Users\User\Desktop\ht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37" r="14691" b="4454"/>
          <a:stretch>
            <a:fillRect/>
          </a:stretch>
        </p:blipFill>
        <p:spPr bwMode="auto">
          <a:xfrm>
            <a:off x="0" y="1844824"/>
            <a:ext cx="2843808" cy="5013176"/>
          </a:xfrm>
          <a:prstGeom prst="rect">
            <a:avLst/>
          </a:prstGeom>
          <a:noFill/>
        </p:spPr>
      </p:pic>
      <p:pic>
        <p:nvPicPr>
          <p:cNvPr id="8196" name="Picture 4" descr="C:\Users\User\Desktop\ht 9.JPG"/>
          <p:cNvPicPr>
            <a:picLocks noChangeAspect="1" noChangeArrowheads="1"/>
          </p:cNvPicPr>
          <p:nvPr/>
        </p:nvPicPr>
        <p:blipFill>
          <a:blip r:embed="rId3" cstate="print"/>
          <a:srcRect l="4000" r="5992" b="2873"/>
          <a:stretch>
            <a:fillRect/>
          </a:stretch>
        </p:blipFill>
        <p:spPr bwMode="auto">
          <a:xfrm>
            <a:off x="2771800" y="1844824"/>
            <a:ext cx="3384376" cy="5013176"/>
          </a:xfrm>
          <a:prstGeom prst="rect">
            <a:avLst/>
          </a:prstGeom>
          <a:noFill/>
        </p:spPr>
      </p:pic>
      <p:pic>
        <p:nvPicPr>
          <p:cNvPr id="8197" name="Picture 5" descr="C:\Users\User\Desktop\ht 10.JPG"/>
          <p:cNvPicPr>
            <a:picLocks noChangeAspect="1" noChangeArrowheads="1"/>
          </p:cNvPicPr>
          <p:nvPr/>
        </p:nvPicPr>
        <p:blipFill>
          <a:blip r:embed="rId4" cstate="print"/>
          <a:srcRect l="8816" t="4309" r="6343"/>
          <a:stretch>
            <a:fillRect/>
          </a:stretch>
        </p:blipFill>
        <p:spPr bwMode="auto">
          <a:xfrm>
            <a:off x="6012160" y="1844824"/>
            <a:ext cx="313184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 descr="C:\Users\User\Desktop\looping 1233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334148" cy="5527667"/>
          </a:xfrm>
          <a:prstGeom prst="rect">
            <a:avLst/>
          </a:prstGeom>
          <a:noFill/>
        </p:spPr>
      </p:pic>
      <p:pic>
        <p:nvPicPr>
          <p:cNvPr id="8195" name="Picture 3" descr="C:\Users\User\Desktop\looping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3240360" cy="5544616"/>
          </a:xfrm>
          <a:prstGeom prst="rect">
            <a:avLst/>
          </a:prstGeom>
          <a:noFill/>
        </p:spPr>
      </p:pic>
      <p:pic>
        <p:nvPicPr>
          <p:cNvPr id="8196" name="Picture 4" descr="C:\Users\User\Desktop\looping 3.JPG"/>
          <p:cNvPicPr>
            <a:picLocks noChangeAspect="1" noChangeArrowheads="1"/>
          </p:cNvPicPr>
          <p:nvPr/>
        </p:nvPicPr>
        <p:blipFill>
          <a:blip r:embed="rId4" cstate="print"/>
          <a:srcRect t="1762"/>
          <a:stretch>
            <a:fillRect/>
          </a:stretch>
        </p:blipFill>
        <p:spPr bwMode="auto">
          <a:xfrm>
            <a:off x="5796136" y="1124744"/>
            <a:ext cx="3347864" cy="5544616"/>
          </a:xfrm>
          <a:prstGeom prst="rect">
            <a:avLst/>
          </a:prstGeom>
          <a:noFill/>
        </p:spPr>
      </p:pic>
      <p:pic>
        <p:nvPicPr>
          <p:cNvPr id="8197" name="Picture 5" descr="C:\Users\User\Desktop\looping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32004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Mechanism of looping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Differential </a:t>
            </a:r>
            <a:r>
              <a:rPr lang="en-US" dirty="0" smtClean="0"/>
              <a:t>growth of the heart tube in comparison </a:t>
            </a:r>
            <a:r>
              <a:rPr lang="en-US" dirty="0" smtClean="0"/>
              <a:t>with foregut</a:t>
            </a:r>
          </a:p>
          <a:p>
            <a:r>
              <a:rPr lang="en-US" dirty="0" smtClean="0"/>
              <a:t>D</a:t>
            </a:r>
            <a:r>
              <a:rPr lang="en-US" dirty="0" smtClean="0"/>
              <a:t>ifferential </a:t>
            </a:r>
            <a:r>
              <a:rPr lang="en-US" dirty="0" smtClean="0"/>
              <a:t>growth within the heart tube </a:t>
            </a:r>
            <a:r>
              <a:rPr lang="en-US" dirty="0" smtClean="0"/>
              <a:t>itself</a:t>
            </a:r>
          </a:p>
          <a:p>
            <a:r>
              <a:rPr lang="en-US" u="sng" dirty="0" smtClean="0"/>
              <a:t>P</a:t>
            </a:r>
            <a:r>
              <a:rPr lang="en-US" u="sng" dirty="0" smtClean="0"/>
              <a:t>osterior</a:t>
            </a:r>
            <a:r>
              <a:rPr lang="en-US" u="sng" dirty="0" smtClean="0"/>
              <a:t>, leftward, slower growth and </a:t>
            </a:r>
            <a:r>
              <a:rPr lang="en-US" b="1" u="sng" dirty="0" smtClean="0"/>
              <a:t>anterior, rightward, faster growth</a:t>
            </a:r>
            <a:r>
              <a:rPr lang="en-US" b="1" dirty="0" smtClean="0"/>
              <a:t> </a:t>
            </a:r>
            <a:r>
              <a:rPr lang="en-US" dirty="0" smtClean="0"/>
              <a:t>resulting in </a:t>
            </a:r>
            <a:r>
              <a:rPr lang="en-US" b="1" dirty="0" smtClean="0">
                <a:solidFill>
                  <a:srgbClr val="FF0000"/>
                </a:solidFill>
              </a:rPr>
              <a:t>RIGHTWARD LOOPING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Bending </a:t>
            </a:r>
            <a:r>
              <a:rPr lang="en-US" dirty="0" smtClean="0"/>
              <a:t>of the heart tube at the inflow as well as within the ventricular segment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eventually positions the </a:t>
            </a:r>
            <a:r>
              <a:rPr lang="en-US" dirty="0" smtClean="0"/>
              <a:t>inflow and future left ventricular segments </a:t>
            </a:r>
            <a:r>
              <a:rPr lang="en-US" dirty="0" err="1" smtClean="0"/>
              <a:t>posteriorly</a:t>
            </a:r>
            <a:r>
              <a:rPr lang="en-US" dirty="0" smtClean="0"/>
              <a:t> and to the left, with the future right ventricle and outflow segments </a:t>
            </a:r>
            <a:r>
              <a:rPr lang="en-US" dirty="0" err="1" smtClean="0"/>
              <a:t>anteriorly</a:t>
            </a:r>
            <a:r>
              <a:rPr lang="en-US" dirty="0" smtClean="0"/>
              <a:t> and to the right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 </a:t>
            </a:r>
            <a:endParaRPr lang="en-IN" dirty="0"/>
          </a:p>
        </p:txBody>
      </p:sp>
      <p:pic>
        <p:nvPicPr>
          <p:cNvPr id="11266" name="Picture 2" descr="C:\Users\User\Desktop\l lo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640960" cy="5719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Convergence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dirty="0" smtClean="0"/>
          </a:p>
          <a:p>
            <a:r>
              <a:rPr lang="en-IN" dirty="0" smtClean="0"/>
              <a:t>Movement </a:t>
            </a:r>
            <a:r>
              <a:rPr lang="en-IN" dirty="0" smtClean="0"/>
              <a:t>of the outflow tract and the </a:t>
            </a:r>
            <a:r>
              <a:rPr lang="en-IN" dirty="0" err="1" smtClean="0"/>
              <a:t>atrioventricular</a:t>
            </a:r>
            <a:r>
              <a:rPr lang="en-IN" dirty="0" smtClean="0"/>
              <a:t> canal into a more midline position </a:t>
            </a:r>
            <a:endParaRPr lang="en-IN" dirty="0" smtClean="0"/>
          </a:p>
          <a:p>
            <a:endParaRPr lang="en-US" dirty="0" smtClean="0"/>
          </a:p>
          <a:p>
            <a:endParaRPr lang="en-IN" dirty="0" smtClean="0"/>
          </a:p>
          <a:p>
            <a:r>
              <a:rPr lang="en-IN" dirty="0" smtClean="0"/>
              <a:t>Alignment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2" name="Picture 4" descr="C:\Users\User\Desktop\blastocyst211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05" b="5499"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699792" y="6309320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Wedging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 </a:t>
            </a:r>
            <a:r>
              <a:rPr lang="en-IN" dirty="0" err="1" smtClean="0"/>
              <a:t>Seperation</a:t>
            </a:r>
            <a:r>
              <a:rPr lang="en-IN" dirty="0" smtClean="0"/>
              <a:t> </a:t>
            </a:r>
            <a:r>
              <a:rPr lang="en-IN" dirty="0" smtClean="0"/>
              <a:t>(</a:t>
            </a:r>
            <a:r>
              <a:rPr lang="en-IN" dirty="0" err="1" smtClean="0"/>
              <a:t>septation</a:t>
            </a:r>
            <a:r>
              <a:rPr lang="en-IN" dirty="0" smtClean="0"/>
              <a:t>) of the primitive ventricles and outflow tract into systemic (aorta) and pulmonary (pulmonary artery) trunks is created by a process called </a:t>
            </a:r>
            <a:r>
              <a:rPr lang="en-IN" dirty="0" smtClean="0"/>
              <a:t>wedging</a:t>
            </a:r>
          </a:p>
          <a:p>
            <a:r>
              <a:rPr lang="en-IN" dirty="0" smtClean="0"/>
              <a:t> The </a:t>
            </a:r>
            <a:r>
              <a:rPr lang="en-IN" dirty="0" err="1" smtClean="0"/>
              <a:t>counterclockwise</a:t>
            </a:r>
            <a:r>
              <a:rPr lang="en-IN" dirty="0" smtClean="0"/>
              <a:t> rotation of the outflow tract with movement of the future aortic valve position behind the pulmonary </a:t>
            </a:r>
            <a:r>
              <a:rPr lang="en-IN" dirty="0" smtClean="0"/>
              <a:t>trunk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Convergence and Wedging</a:t>
            </a:r>
            <a:endParaRPr lang="en-IN" dirty="0"/>
          </a:p>
        </p:txBody>
      </p:sp>
      <p:pic>
        <p:nvPicPr>
          <p:cNvPr id="14338" name="Picture 2" descr="C:\Users\User\Desktop\SDDFDFS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80013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544616" cy="60856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Myocardial Compaction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Emergence of </a:t>
            </a:r>
            <a:r>
              <a:rPr lang="en-IN" dirty="0" err="1" smtClean="0"/>
              <a:t>trabeculations</a:t>
            </a:r>
            <a:r>
              <a:rPr lang="en-IN" dirty="0" smtClean="0"/>
              <a:t> </a:t>
            </a:r>
          </a:p>
          <a:p>
            <a:endParaRPr lang="en-IN" dirty="0" smtClean="0"/>
          </a:p>
          <a:p>
            <a:r>
              <a:rPr lang="en-IN" dirty="0" err="1" smtClean="0"/>
              <a:t>Trabecular</a:t>
            </a:r>
            <a:r>
              <a:rPr lang="en-IN" dirty="0" smtClean="0"/>
              <a:t> remodelling 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Emergence of </a:t>
            </a:r>
            <a:r>
              <a:rPr lang="en-IN" dirty="0" err="1" smtClean="0"/>
              <a:t>trabeculations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 Emerge after looping of the primitive heart tube </a:t>
            </a:r>
          </a:p>
          <a:p>
            <a:r>
              <a:rPr lang="en-IN" dirty="0" smtClean="0"/>
              <a:t>At the end of the fourth week of gestation</a:t>
            </a:r>
          </a:p>
          <a:p>
            <a:r>
              <a:rPr lang="en-IN" dirty="0" smtClean="0"/>
              <a:t> </a:t>
            </a:r>
            <a:r>
              <a:rPr lang="en-IN" dirty="0" err="1" smtClean="0"/>
              <a:t>Trabeculation</a:t>
            </a:r>
            <a:r>
              <a:rPr lang="en-IN" dirty="0" smtClean="0"/>
              <a:t> patterns are ventricle-specific </a:t>
            </a:r>
          </a:p>
          <a:p>
            <a:r>
              <a:rPr lang="en-IN" dirty="0" smtClean="0"/>
              <a:t> </a:t>
            </a:r>
            <a:r>
              <a:rPr lang="en-IN" dirty="0" err="1" smtClean="0"/>
              <a:t>trabeculations</a:t>
            </a:r>
            <a:r>
              <a:rPr lang="en-IN" dirty="0" smtClean="0"/>
              <a:t> in the LV are generally thicker and the corresponding </a:t>
            </a:r>
            <a:r>
              <a:rPr lang="en-IN" dirty="0" err="1" smtClean="0"/>
              <a:t>intertrabecular</a:t>
            </a:r>
            <a:r>
              <a:rPr lang="en-IN" dirty="0" smtClean="0"/>
              <a:t> spaces larger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err="1" smtClean="0"/>
              <a:t>Trabecular</a:t>
            </a:r>
            <a:r>
              <a:rPr lang="en-IN" dirty="0" smtClean="0"/>
              <a:t> </a:t>
            </a:r>
            <a:r>
              <a:rPr lang="en-IN" dirty="0" err="1" smtClean="0"/>
              <a:t>remodeling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 After completion of ventricular </a:t>
            </a:r>
            <a:r>
              <a:rPr lang="en-IN" dirty="0" err="1" smtClean="0"/>
              <a:t>septation</a:t>
            </a:r>
            <a:r>
              <a:rPr lang="en-IN" dirty="0" smtClean="0"/>
              <a:t> at 8 weeks of gestation in </a:t>
            </a:r>
          </a:p>
          <a:p>
            <a:r>
              <a:rPr lang="en-IN" dirty="0" smtClean="0"/>
              <a:t> Increase in ventricular volumes results in compression of the </a:t>
            </a:r>
            <a:r>
              <a:rPr lang="en-IN" dirty="0" err="1" smtClean="0"/>
              <a:t>trabeculations</a:t>
            </a:r>
            <a:r>
              <a:rPr lang="en-IN" dirty="0" smtClean="0"/>
              <a:t> with an increase in the thickness of the compacted myocardium</a:t>
            </a:r>
          </a:p>
          <a:p>
            <a:r>
              <a:rPr lang="en-IN" dirty="0" smtClean="0"/>
              <a:t> Compaction process coincides with the invasion of </a:t>
            </a:r>
            <a:r>
              <a:rPr lang="en-IN" dirty="0" err="1" smtClean="0"/>
              <a:t>epicardial</a:t>
            </a:r>
            <a:r>
              <a:rPr lang="en-IN" dirty="0" smtClean="0"/>
              <a:t> coronary arteries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ser\Desktop\na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95941" cy="5160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ser\Desktop\compa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36496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Evolution of human heart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base"/>
            <a:r>
              <a:rPr lang="en-IN" dirty="0" smtClean="0"/>
              <a:t>Progressive displacement of the inflow structures from a caudal position to a dorsal (fishes) and </a:t>
            </a:r>
            <a:r>
              <a:rPr lang="en-IN" dirty="0" err="1" smtClean="0"/>
              <a:t>cephalad</a:t>
            </a:r>
            <a:r>
              <a:rPr lang="en-IN" dirty="0" smtClean="0"/>
              <a:t> (reptiles) position.</a:t>
            </a:r>
          </a:p>
          <a:p>
            <a:pPr fontAlgn="base"/>
            <a:r>
              <a:rPr lang="en-IN" dirty="0" err="1" smtClean="0"/>
              <a:t>Septation</a:t>
            </a:r>
            <a:r>
              <a:rPr lang="en-IN" dirty="0" smtClean="0"/>
              <a:t> of the atrium in a right and a left cavity (amphibians).</a:t>
            </a:r>
          </a:p>
          <a:p>
            <a:pPr fontAlgn="base"/>
            <a:r>
              <a:rPr lang="en-IN" dirty="0" smtClean="0"/>
              <a:t>Development of the right ventricle (RV) from the proximal part of the </a:t>
            </a:r>
            <a:r>
              <a:rPr lang="en-IN" dirty="0" err="1" smtClean="0"/>
              <a:t>conus</a:t>
            </a:r>
            <a:r>
              <a:rPr lang="en-IN" dirty="0" smtClean="0"/>
              <a:t> </a:t>
            </a:r>
            <a:r>
              <a:rPr lang="en-IN" dirty="0" err="1" smtClean="0"/>
              <a:t>arteriosus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base"/>
            <a:r>
              <a:rPr lang="en-IN" dirty="0" err="1" smtClean="0"/>
              <a:t>Septation</a:t>
            </a:r>
            <a:r>
              <a:rPr lang="en-IN" dirty="0" smtClean="0"/>
              <a:t> starting at the </a:t>
            </a:r>
            <a:r>
              <a:rPr lang="en-IN" dirty="0" err="1" smtClean="0"/>
              <a:t>interventricular</a:t>
            </a:r>
            <a:r>
              <a:rPr lang="en-IN" dirty="0" smtClean="0"/>
              <a:t> groove separating the left from RV (crocodiles).</a:t>
            </a:r>
          </a:p>
          <a:p>
            <a:pPr fontAlgn="base"/>
            <a:r>
              <a:rPr lang="en-IN" dirty="0" smtClean="0"/>
              <a:t>Development of a high-pressure left ventricle (LV) and a low-pressure RV.</a:t>
            </a:r>
          </a:p>
          <a:p>
            <a:pPr fontAlgn="base"/>
            <a:r>
              <a:rPr lang="en-IN" dirty="0" smtClean="0"/>
              <a:t>Disappearance of the sinus </a:t>
            </a:r>
            <a:r>
              <a:rPr lang="en-IN" dirty="0" err="1" smtClean="0"/>
              <a:t>venosus</a:t>
            </a:r>
            <a:r>
              <a:rPr lang="en-IN" dirty="0" smtClean="0"/>
              <a:t> and the </a:t>
            </a:r>
            <a:r>
              <a:rPr lang="en-IN" dirty="0" err="1" smtClean="0"/>
              <a:t>conus</a:t>
            </a:r>
            <a:r>
              <a:rPr lang="en-IN" dirty="0" smtClean="0"/>
              <a:t> </a:t>
            </a:r>
            <a:r>
              <a:rPr lang="en-IN" dirty="0" err="1" smtClean="0"/>
              <a:t>arteriosus</a:t>
            </a:r>
            <a:r>
              <a:rPr lang="en-IN" dirty="0" smtClean="0"/>
              <a:t> (birds and mammals).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Bilaminar</a:t>
            </a:r>
            <a:r>
              <a:rPr lang="en-US" dirty="0" smtClean="0"/>
              <a:t> embryo (Days 11-14) 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67322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292080" y="3861048"/>
            <a:ext cx="22322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55976" y="4725144"/>
            <a:ext cx="309634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24328" y="3717032"/>
            <a:ext cx="144016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EPIBLAST</a:t>
            </a:r>
            <a:endParaRPr lang="en-IN" b="1" dirty="0"/>
          </a:p>
        </p:txBody>
      </p:sp>
      <p:sp>
        <p:nvSpPr>
          <p:cNvPr id="10" name="Rectangle 9"/>
          <p:cNvSpPr/>
          <p:nvPr/>
        </p:nvSpPr>
        <p:spPr>
          <a:xfrm>
            <a:off x="7452320" y="4581128"/>
            <a:ext cx="144016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HYPOBLAST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Molecular development of heart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6" name="Picture 4" descr="C:\Users\User\Desktop\gene regul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6" y="476672"/>
            <a:ext cx="8781486" cy="6288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Genes in induction of crescent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Anterior (cranial) endoderm induces a heart-forming region by inducing the transcription factor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NKX2.5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signals require secretion of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BMPs 2 and 4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secreted by the endoderm and lateral plate mesoderm. </a:t>
            </a: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Concomitantly, the activity of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WNT proteins (3a and 8)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secreted by the neural tube, must be blocked because they normally inhibit heart development. </a:t>
            </a: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combination of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BMP activity and WNT inhibition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by crescent and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cerberus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causes expression of NKX2.5.</a:t>
            </a:r>
          </a:p>
          <a:p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027966"/>
            <a:ext cx="6992056" cy="509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Genes in differentiation</a:t>
            </a:r>
            <a:endParaRPr lang="en-IN" dirty="0"/>
          </a:p>
        </p:txBody>
      </p:sp>
      <p:pic>
        <p:nvPicPr>
          <p:cNvPr id="4" name="Picture 2" descr="C:\Users\User\Desktop\second heart fi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136904" cy="5256584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699792" y="2492896"/>
            <a:ext cx="792088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5536" y="2564904"/>
            <a:ext cx="1080120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99592" y="4509120"/>
            <a:ext cx="792088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16016" y="5589240"/>
            <a:ext cx="792088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ser\Desktop\fgf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499992" y="2132856"/>
            <a:ext cx="1656184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27984" y="3861048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Right left asymmetry</a:t>
            </a:r>
            <a:endParaRPr lang="en-IN" dirty="0"/>
          </a:p>
        </p:txBody>
      </p:sp>
      <p:pic>
        <p:nvPicPr>
          <p:cNvPr id="16386" name="Picture 2" descr="C:\Users\User\Desktop\right left signal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41" r="2544"/>
          <a:stretch>
            <a:fillRect/>
          </a:stretch>
        </p:blipFill>
        <p:spPr bwMode="auto">
          <a:xfrm>
            <a:off x="539552" y="1844824"/>
            <a:ext cx="7776864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Signalling</a:t>
            </a:r>
            <a:r>
              <a:rPr lang="en-US" dirty="0" smtClean="0"/>
              <a:t> networks</a:t>
            </a:r>
            <a:endParaRPr lang="en-IN" dirty="0"/>
          </a:p>
        </p:txBody>
      </p:sp>
      <p:pic>
        <p:nvPicPr>
          <p:cNvPr id="18434" name="Picture 2" descr="C:\Users\User\Desktop\SIGNALLING NETWO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955" r="70945"/>
          <a:stretch>
            <a:fillRect/>
          </a:stretch>
        </p:blipFill>
        <p:spPr bwMode="auto">
          <a:xfrm>
            <a:off x="611560" y="1484784"/>
            <a:ext cx="2736304" cy="53732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4008" y="1916832"/>
            <a:ext cx="3744416" cy="44644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NOTCH </a:t>
            </a:r>
          </a:p>
          <a:p>
            <a:pPr algn="ctr"/>
            <a:r>
              <a:rPr lang="en-US" sz="3600" dirty="0" smtClean="0"/>
              <a:t>BMP</a:t>
            </a:r>
          </a:p>
          <a:p>
            <a:pPr algn="ctr"/>
            <a:r>
              <a:rPr lang="en-US" sz="3600" dirty="0" smtClean="0"/>
              <a:t>WNT</a:t>
            </a:r>
          </a:p>
          <a:p>
            <a:pPr algn="ctr"/>
            <a:r>
              <a:rPr lang="en-US" sz="3600" dirty="0" smtClean="0"/>
              <a:t>FGF</a:t>
            </a:r>
          </a:p>
          <a:p>
            <a:pPr algn="ctr"/>
            <a:r>
              <a:rPr lang="en-US" sz="3600" dirty="0" smtClean="0"/>
              <a:t>SEMAPHORIN</a:t>
            </a:r>
          </a:p>
          <a:p>
            <a:pPr algn="ctr"/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ser\Desktop\system bi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36" y="188640"/>
            <a:ext cx="880895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ser\Desktop\g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8456"/>
          <a:stretch>
            <a:fillRect/>
          </a:stretch>
        </p:blipFill>
        <p:spPr bwMode="auto">
          <a:xfrm>
            <a:off x="0" y="692696"/>
            <a:ext cx="8892480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Amnion and Yolk sac</a:t>
            </a:r>
            <a:endParaRPr lang="en-IN" dirty="0"/>
          </a:p>
        </p:txBody>
      </p:sp>
      <p:pic>
        <p:nvPicPr>
          <p:cNvPr id="4099" name="Picture 3" descr="C:\Users\User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12" y="1556792"/>
            <a:ext cx="7380580" cy="5162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Developmental abnormalities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From Fertilization to Primitive Heart Tube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-</a:t>
            </a:r>
            <a:r>
              <a:rPr lang="en-US" dirty="0" smtClean="0"/>
              <a:t>Abnormal </a:t>
            </a:r>
            <a:r>
              <a:rPr lang="en-US" dirty="0" smtClean="0"/>
              <a:t>development at this stage of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embryogenesis </a:t>
            </a:r>
            <a:r>
              <a:rPr lang="en-US" dirty="0" smtClean="0"/>
              <a:t>results </a:t>
            </a:r>
            <a:r>
              <a:rPr lang="en-US" dirty="0" smtClean="0"/>
              <a:t>in embryonic  death because of the critical nature of the early circulation to the further </a:t>
            </a:r>
            <a:r>
              <a:rPr lang="en-US" dirty="0" smtClean="0"/>
              <a:t>growth</a:t>
            </a: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Abnormal left right </a:t>
            </a:r>
            <a:r>
              <a:rPr lang="en-US" dirty="0" err="1" smtClean="0"/>
              <a:t>signalling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HETEROTAXY SYNDROMES</a:t>
            </a:r>
          </a:p>
          <a:p>
            <a:pPr>
              <a:buNone/>
            </a:pPr>
            <a:r>
              <a:rPr lang="en-US" dirty="0" smtClean="0"/>
              <a:t>      -Right Isomerism</a:t>
            </a:r>
          </a:p>
          <a:p>
            <a:pPr>
              <a:buNone/>
            </a:pPr>
            <a:r>
              <a:rPr lang="en-US" dirty="0" smtClean="0"/>
              <a:t>      -Left Isomerism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-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inversus</a:t>
            </a:r>
            <a:r>
              <a:rPr lang="en-US" dirty="0" smtClean="0"/>
              <a:t> with </a:t>
            </a:r>
            <a:r>
              <a:rPr lang="en-US" dirty="0" err="1" smtClean="0"/>
              <a:t>dextrocardia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Heterotaxy</a:t>
            </a:r>
            <a:r>
              <a:rPr lang="en-US" dirty="0" smtClean="0"/>
              <a:t> spectrum</a:t>
            </a:r>
            <a:endParaRPr lang="en-IN" dirty="0"/>
          </a:p>
        </p:txBody>
      </p:sp>
      <p:pic>
        <p:nvPicPr>
          <p:cNvPr id="4" name="Picture 2" descr="Image result for isomerism of right atrial append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85" y="1600200"/>
            <a:ext cx="71888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isomerism of right atrial append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724313" cy="518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isomerism of right atrial appenda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288" y="2055717"/>
            <a:ext cx="2630424" cy="3614928"/>
          </a:xfrm>
          <a:prstGeom prst="rect">
            <a:avLst/>
          </a:prstGeom>
          <a:noFill/>
        </p:spPr>
      </p:pic>
      <p:pic>
        <p:nvPicPr>
          <p:cNvPr id="7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092" y="2055717"/>
            <a:ext cx="2718816" cy="361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Image result for isomerism of right atrial append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333275" cy="285695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8835202" cy="1586978"/>
          </a:xfrm>
          <a:prstGeom prst="rect">
            <a:avLst/>
          </a:prstGeom>
        </p:spPr>
      </p:pic>
      <p:pic>
        <p:nvPicPr>
          <p:cNvPr id="6" name="Picture 2" descr="Image result for isomerism of right atrial append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4209159" cy="373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" descr="https://www.obimages.net/wp-content/uploads/2013/11/0538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525"/>
            <a:ext cx="9144000" cy="699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Right Isomerism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Cardiac : </a:t>
            </a:r>
          </a:p>
          <a:p>
            <a:pPr lvl="1"/>
            <a:r>
              <a:rPr lang="en-IN" sz="2400" dirty="0" smtClean="0"/>
              <a:t>The </a:t>
            </a:r>
            <a:r>
              <a:rPr lang="en-IN" sz="2400" u="sng" dirty="0" smtClean="0"/>
              <a:t>sinus nodes are paired</a:t>
            </a:r>
            <a:r>
              <a:rPr lang="en-IN" sz="2400" dirty="0" smtClean="0"/>
              <a:t> because bilateral superior vena </a:t>
            </a:r>
            <a:r>
              <a:rPr lang="en-IN" sz="2400" dirty="0" err="1" smtClean="0"/>
              <a:t>cavae</a:t>
            </a:r>
            <a:r>
              <a:rPr lang="en-IN" sz="2400" dirty="0" smtClean="0"/>
              <a:t> are attached to bilateral morphologic right atria. </a:t>
            </a:r>
          </a:p>
          <a:p>
            <a:pPr lvl="1"/>
            <a:r>
              <a:rPr lang="en-IN" sz="2400" dirty="0" smtClean="0"/>
              <a:t>The </a:t>
            </a:r>
            <a:r>
              <a:rPr lang="en-IN" sz="2400" u="sng" dirty="0" smtClean="0"/>
              <a:t>P-wave axis is normal </a:t>
            </a:r>
            <a:r>
              <a:rPr lang="en-IN" sz="2400" dirty="0" smtClean="0"/>
              <a:t>because the right sinus node is usually the dominant </a:t>
            </a:r>
            <a:r>
              <a:rPr lang="en-IN" sz="2400" dirty="0" err="1" smtClean="0"/>
              <a:t>atrial</a:t>
            </a:r>
            <a:r>
              <a:rPr lang="en-IN" sz="2400" dirty="0" smtClean="0"/>
              <a:t> pacemaker</a:t>
            </a:r>
          </a:p>
          <a:p>
            <a:pPr lvl="1"/>
            <a:r>
              <a:rPr lang="en-IN" sz="2400" dirty="0" smtClean="0"/>
              <a:t>The </a:t>
            </a:r>
            <a:r>
              <a:rPr lang="en-IN" sz="2400" dirty="0" err="1" smtClean="0"/>
              <a:t>atrioventricular</a:t>
            </a:r>
            <a:r>
              <a:rPr lang="en-IN" sz="2400" dirty="0" smtClean="0"/>
              <a:t> conduction system is equipped with 2 nodes often connected by a sling of tissue</a:t>
            </a:r>
          </a:p>
          <a:p>
            <a:pPr lvl="1"/>
            <a:r>
              <a:rPr lang="en-IN" sz="2400" dirty="0" err="1" smtClean="0"/>
              <a:t>Supraventricular</a:t>
            </a:r>
            <a:r>
              <a:rPr lang="en-IN" sz="2400" dirty="0" smtClean="0"/>
              <a:t> tachycardia is attributed to </a:t>
            </a:r>
            <a:r>
              <a:rPr lang="en-IN" sz="2400" dirty="0" err="1" smtClean="0"/>
              <a:t>reentry</a:t>
            </a:r>
            <a:r>
              <a:rPr lang="en-IN" sz="2400" dirty="0" smtClean="0"/>
              <a:t> between paired </a:t>
            </a:r>
            <a:r>
              <a:rPr lang="en-IN" sz="2400" dirty="0" err="1" smtClean="0"/>
              <a:t>atrioventricular</a:t>
            </a:r>
            <a:r>
              <a:rPr lang="en-IN" sz="2400" dirty="0" smtClean="0"/>
              <a:t> nodes.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Right Isomerism- Associations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en-IN" sz="2400" dirty="0" smtClean="0"/>
              <a:t>common </a:t>
            </a:r>
            <a:r>
              <a:rPr lang="en-IN" sz="2400" dirty="0" smtClean="0"/>
              <a:t>atrium,</a:t>
            </a:r>
          </a:p>
          <a:p>
            <a:pPr lvl="1"/>
            <a:r>
              <a:rPr lang="en-IN" sz="2400" dirty="0" smtClean="0"/>
              <a:t> common </a:t>
            </a:r>
            <a:r>
              <a:rPr lang="en-IN" sz="2400" dirty="0" err="1" smtClean="0"/>
              <a:t>atrioventricular</a:t>
            </a:r>
            <a:r>
              <a:rPr lang="en-IN" sz="2400" dirty="0" smtClean="0"/>
              <a:t> valve,</a:t>
            </a:r>
          </a:p>
          <a:p>
            <a:pPr lvl="1"/>
            <a:r>
              <a:rPr lang="en-IN" sz="2400" dirty="0" smtClean="0"/>
              <a:t>Morphologic single </a:t>
            </a:r>
            <a:r>
              <a:rPr lang="en-IN" sz="2400" dirty="0" smtClean="0"/>
              <a:t>ventricle,</a:t>
            </a:r>
          </a:p>
          <a:p>
            <a:pPr lvl="1"/>
            <a:r>
              <a:rPr lang="en-IN" sz="2400" dirty="0" smtClean="0"/>
              <a:t>Functional  </a:t>
            </a:r>
            <a:r>
              <a:rPr lang="en-IN" sz="2400" dirty="0" smtClean="0"/>
              <a:t>single ventricle (</a:t>
            </a:r>
            <a:r>
              <a:rPr lang="en-IN" sz="2400" dirty="0" err="1" smtClean="0"/>
              <a:t>hypoplasticright</a:t>
            </a:r>
            <a:r>
              <a:rPr lang="en-IN" sz="2400" dirty="0" smtClean="0"/>
              <a:t> or left),</a:t>
            </a:r>
          </a:p>
          <a:p>
            <a:pPr lvl="1"/>
            <a:r>
              <a:rPr lang="en-IN" sz="2400" dirty="0" smtClean="0"/>
              <a:t>pulmonary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</a:t>
            </a:r>
            <a:r>
              <a:rPr lang="en-IN" sz="2400" dirty="0" smtClean="0"/>
              <a:t>or </a:t>
            </a:r>
            <a:r>
              <a:rPr lang="en-IN" sz="2400" dirty="0" err="1" smtClean="0"/>
              <a:t>atresia</a:t>
            </a:r>
            <a:r>
              <a:rPr lang="en-IN" sz="2400" dirty="0" smtClean="0"/>
              <a:t>, </a:t>
            </a:r>
          </a:p>
          <a:p>
            <a:pPr lvl="1"/>
            <a:r>
              <a:rPr lang="en-IN" sz="2400" dirty="0" smtClean="0"/>
              <a:t>absent coronary </a:t>
            </a:r>
            <a:r>
              <a:rPr lang="en-IN" sz="2400" dirty="0" smtClean="0"/>
              <a:t>sinus</a:t>
            </a:r>
            <a:endParaRPr lang="en-IN" sz="2400" dirty="0" smtClean="0"/>
          </a:p>
          <a:p>
            <a:pPr lvl="1"/>
            <a:r>
              <a:rPr lang="en-IN" sz="2400" dirty="0" smtClean="0"/>
              <a:t>total anomalous pulmonary venous connection</a:t>
            </a:r>
          </a:p>
          <a:p>
            <a:pPr lvl="1"/>
            <a:r>
              <a:rPr lang="en-IN" sz="2400" dirty="0" smtClean="0"/>
              <a:t>bilateral </a:t>
            </a:r>
            <a:r>
              <a:rPr lang="en-IN" sz="2400" dirty="0" err="1" smtClean="0"/>
              <a:t>ductus</a:t>
            </a:r>
            <a:r>
              <a:rPr lang="en-IN" sz="2400" dirty="0" smtClean="0"/>
              <a:t> </a:t>
            </a:r>
            <a:r>
              <a:rPr lang="en-IN" sz="2400" dirty="0" err="1" smtClean="0"/>
              <a:t>arteriosus</a:t>
            </a:r>
            <a:r>
              <a:rPr lang="en-IN" sz="2400" dirty="0" smtClean="0"/>
              <a:t>.</a:t>
            </a:r>
          </a:p>
          <a:p>
            <a:pPr lvl="1"/>
            <a:r>
              <a:rPr lang="en-IN" sz="2400" dirty="0" smtClean="0"/>
              <a:t>Ventricular and great arterial connections are usually discordant.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Primitive streak week 3 </a:t>
            </a:r>
            <a:endParaRPr lang="en-IN" dirty="0"/>
          </a:p>
        </p:txBody>
      </p:sp>
      <p:pic>
        <p:nvPicPr>
          <p:cNvPr id="5122" name="Picture 2" descr="C:\Users\User\Desktop\primitive stre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96744" cy="506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Left Isomerism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400" dirty="0" smtClean="0"/>
              <a:t>More </a:t>
            </a:r>
            <a:r>
              <a:rPr lang="en-IN" sz="2400" dirty="0" smtClean="0"/>
              <a:t>prevalent in women</a:t>
            </a:r>
          </a:p>
          <a:p>
            <a:r>
              <a:rPr lang="en-IN" sz="2400" dirty="0" smtClean="0"/>
              <a:t>The </a:t>
            </a:r>
            <a:r>
              <a:rPr lang="en-IN" sz="2400" dirty="0" smtClean="0"/>
              <a:t>pulmonary veins can be connected in a symmetric fashion, 2 to the right-sided atrium and 2 to the left-sided atrium </a:t>
            </a:r>
          </a:p>
          <a:p>
            <a:r>
              <a:rPr lang="en-IN" sz="2400" dirty="0" smtClean="0"/>
              <a:t>The most distinctive and </a:t>
            </a:r>
            <a:r>
              <a:rPr lang="en-IN" sz="2400" dirty="0" smtClean="0"/>
              <a:t> </a:t>
            </a:r>
            <a:r>
              <a:rPr lang="en-IN" sz="2400" dirty="0" smtClean="0"/>
              <a:t>the most diagnostically useful clinical feature is </a:t>
            </a:r>
            <a:r>
              <a:rPr lang="en-IN" sz="2400" b="1" u="sng" dirty="0" smtClean="0">
                <a:solidFill>
                  <a:srgbClr val="00B0F0"/>
                </a:solidFill>
              </a:rPr>
              <a:t>inferior vena </a:t>
            </a:r>
            <a:r>
              <a:rPr lang="en-IN" sz="2400" b="1" u="sng" dirty="0" err="1" smtClean="0">
                <a:solidFill>
                  <a:srgbClr val="00B0F0"/>
                </a:solidFill>
              </a:rPr>
              <a:t>caval</a:t>
            </a:r>
            <a:r>
              <a:rPr lang="en-IN" sz="2400" b="1" u="sng" dirty="0" smtClean="0">
                <a:solidFill>
                  <a:srgbClr val="00B0F0"/>
                </a:solidFill>
              </a:rPr>
              <a:t> interruption </a:t>
            </a:r>
            <a:r>
              <a:rPr lang="en-IN" sz="2400" u="sng" dirty="0" smtClean="0"/>
              <a:t>with </a:t>
            </a:r>
            <a:r>
              <a:rPr lang="en-IN" sz="2400" u="sng" dirty="0" err="1" smtClean="0"/>
              <a:t>azygous</a:t>
            </a:r>
            <a:r>
              <a:rPr lang="en-IN" sz="2400" u="sng" dirty="0" smtClean="0"/>
              <a:t> continuation, in which the suprarenal segment of the inferior cava is absent, and the </a:t>
            </a:r>
            <a:r>
              <a:rPr lang="en-IN" sz="2400" u="sng" dirty="0" err="1" smtClean="0"/>
              <a:t>infrarenal</a:t>
            </a:r>
            <a:r>
              <a:rPr lang="en-IN" sz="2400" u="sng" dirty="0" smtClean="0"/>
              <a:t> segment continues as the </a:t>
            </a:r>
            <a:r>
              <a:rPr lang="en-IN" sz="2400" u="sng" dirty="0" err="1" smtClean="0"/>
              <a:t>azygos</a:t>
            </a:r>
            <a:r>
              <a:rPr lang="en-IN" sz="2400" u="sng" dirty="0" smtClean="0"/>
              <a:t> or </a:t>
            </a:r>
            <a:r>
              <a:rPr lang="en-IN" sz="2400" u="sng" dirty="0" err="1" smtClean="0"/>
              <a:t>hemiazygous</a:t>
            </a:r>
            <a:r>
              <a:rPr lang="en-IN" sz="2400" u="sng" dirty="0" smtClean="0"/>
              <a:t> vein</a:t>
            </a:r>
          </a:p>
          <a:p>
            <a:r>
              <a:rPr lang="en-IN" sz="2400" b="1" dirty="0" err="1" smtClean="0">
                <a:solidFill>
                  <a:srgbClr val="FF0000"/>
                </a:solidFill>
              </a:rPr>
              <a:t>Fetal</a:t>
            </a:r>
            <a:r>
              <a:rPr lang="en-IN" sz="2400" b="1" dirty="0" smtClean="0">
                <a:solidFill>
                  <a:srgbClr val="FF0000"/>
                </a:solidFill>
              </a:rPr>
              <a:t> complete heart block </a:t>
            </a:r>
            <a:r>
              <a:rPr lang="en-IN" sz="2400" dirty="0" smtClean="0"/>
              <a:t>is presumptive evidence of in </a:t>
            </a:r>
            <a:r>
              <a:rPr lang="en-IN" sz="2400" dirty="0" err="1" smtClean="0"/>
              <a:t>utero</a:t>
            </a:r>
            <a:r>
              <a:rPr lang="en-IN" sz="2400" dirty="0" smtClean="0"/>
              <a:t> left isomerism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Left Isomerism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Sinus </a:t>
            </a:r>
            <a:r>
              <a:rPr lang="en-IN" dirty="0" smtClean="0"/>
              <a:t>node is absent or </a:t>
            </a:r>
            <a:r>
              <a:rPr lang="en-IN" dirty="0" err="1" smtClean="0"/>
              <a:t>hypoplastic</a:t>
            </a:r>
            <a:r>
              <a:rPr lang="en-IN" dirty="0" smtClean="0"/>
              <a:t>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err="1" smtClean="0"/>
              <a:t>atrial</a:t>
            </a:r>
            <a:r>
              <a:rPr lang="en-IN" dirty="0" smtClean="0"/>
              <a:t> pacemaker is therefore ectopic, and the P-wave axis is abnormal.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smtClean="0"/>
              <a:t>ectopic </a:t>
            </a:r>
            <a:r>
              <a:rPr lang="en-IN" dirty="0" err="1" smtClean="0"/>
              <a:t>atrial</a:t>
            </a:r>
            <a:r>
              <a:rPr lang="en-IN" dirty="0" smtClean="0"/>
              <a:t> pacemaker can shift from 1 site to another or may fire slowly (ectopic </a:t>
            </a:r>
            <a:r>
              <a:rPr lang="en-IN" dirty="0" err="1" smtClean="0"/>
              <a:t>atrial</a:t>
            </a:r>
            <a:r>
              <a:rPr lang="en-IN" dirty="0" smtClean="0"/>
              <a:t> </a:t>
            </a:r>
            <a:r>
              <a:rPr lang="en-IN" dirty="0" err="1" smtClean="0"/>
              <a:t>bradycardia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Malpositions</a:t>
            </a:r>
            <a:r>
              <a:rPr lang="en-US" dirty="0" smtClean="0"/>
              <a:t> </a:t>
            </a:r>
            <a:r>
              <a:rPr lang="en-US" dirty="0" smtClean="0"/>
              <a:t>due to looping defects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844824"/>
            <a:ext cx="2520280" cy="4603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9"/>
            <a:ext cx="2304256" cy="478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700808"/>
            <a:ext cx="25202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/>
              <a:t>solitus</a:t>
            </a:r>
            <a:r>
              <a:rPr lang="en-IN" dirty="0"/>
              <a:t> with </a:t>
            </a:r>
            <a:r>
              <a:rPr lang="en-IN" dirty="0" err="1" smtClean="0"/>
              <a:t>Dextrocardia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32195"/>
            <a:ext cx="8479904" cy="51258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400" dirty="0"/>
              <a:t>Isolated </a:t>
            </a:r>
            <a:r>
              <a:rPr lang="en-IN" sz="2400" dirty="0" err="1"/>
              <a:t>dextrocardia</a:t>
            </a:r>
            <a:r>
              <a:rPr lang="en-IN" sz="2400" dirty="0"/>
              <a:t> with AV concordance and </a:t>
            </a:r>
            <a:r>
              <a:rPr lang="en-IN" sz="2400" dirty="0" smtClean="0"/>
              <a:t>NRGA</a:t>
            </a:r>
          </a:p>
          <a:p>
            <a:r>
              <a:rPr lang="en-IN" sz="2400" dirty="0"/>
              <a:t>The base-to-apex axis points to the right, </a:t>
            </a:r>
            <a:r>
              <a:rPr lang="en-IN" sz="2400" dirty="0" smtClean="0"/>
              <a:t>right </a:t>
            </a:r>
            <a:r>
              <a:rPr lang="en-IN" sz="2400" dirty="0" err="1"/>
              <a:t>hemidiaphragm</a:t>
            </a:r>
            <a:r>
              <a:rPr lang="en-IN" sz="2400" dirty="0"/>
              <a:t> is lower </a:t>
            </a:r>
          </a:p>
          <a:p>
            <a:r>
              <a:rPr lang="en-IN" sz="2400" b="1" dirty="0"/>
              <a:t>T</a:t>
            </a:r>
            <a:r>
              <a:rPr lang="en-IN" sz="2400" b="1" dirty="0" smtClean="0"/>
              <a:t>he </a:t>
            </a:r>
            <a:r>
              <a:rPr lang="en-IN" sz="2400" b="1" dirty="0"/>
              <a:t>embryonic straight heart tube initially bends </a:t>
            </a:r>
            <a:r>
              <a:rPr lang="en-IN" sz="2400" b="1" dirty="0" smtClean="0"/>
              <a:t>rightward (d-loop</a:t>
            </a:r>
            <a:r>
              <a:rPr lang="en-IN" sz="2400" b="1" dirty="0"/>
              <a:t>) but fails to move into the left chest</a:t>
            </a:r>
            <a:r>
              <a:rPr lang="en-IN" sz="2400" b="1" dirty="0" smtClean="0"/>
              <a:t>.</a:t>
            </a:r>
          </a:p>
          <a:p>
            <a:r>
              <a:rPr lang="en-IN" sz="2400" dirty="0" smtClean="0"/>
              <a:t>Congenital </a:t>
            </a:r>
            <a:r>
              <a:rPr lang="en-IN" sz="2400" dirty="0"/>
              <a:t>heart </a:t>
            </a:r>
            <a:r>
              <a:rPr lang="en-IN" sz="2400" dirty="0" smtClean="0"/>
              <a:t>defects: </a:t>
            </a:r>
          </a:p>
          <a:p>
            <a:pPr lvl="1"/>
            <a:r>
              <a:rPr lang="en-IN" sz="2400" dirty="0" smtClean="0"/>
              <a:t>ventricular </a:t>
            </a:r>
            <a:r>
              <a:rPr lang="en-IN" sz="2400" dirty="0"/>
              <a:t>septal </a:t>
            </a:r>
            <a:r>
              <a:rPr lang="en-IN" sz="2400" dirty="0" smtClean="0"/>
              <a:t>defect</a:t>
            </a:r>
          </a:p>
          <a:p>
            <a:pPr lvl="1"/>
            <a:r>
              <a:rPr lang="en-IN" sz="2400" dirty="0" smtClean="0"/>
              <a:t>left </a:t>
            </a:r>
            <a:r>
              <a:rPr lang="en-IN" sz="2400" dirty="0"/>
              <a:t>SVC to the coronary </a:t>
            </a:r>
            <a:r>
              <a:rPr lang="en-IN" sz="2400" dirty="0" smtClean="0"/>
              <a:t>sinus</a:t>
            </a:r>
          </a:p>
          <a:p>
            <a:pPr lvl="1"/>
            <a:r>
              <a:rPr lang="en-IN" sz="2400" dirty="0" err="1" smtClean="0"/>
              <a:t>coarctation</a:t>
            </a:r>
            <a:r>
              <a:rPr lang="en-IN" sz="2400" dirty="0" smtClean="0"/>
              <a:t> </a:t>
            </a:r>
            <a:r>
              <a:rPr lang="en-IN" sz="2400" dirty="0"/>
              <a:t>of the </a:t>
            </a:r>
            <a:r>
              <a:rPr lang="en-IN" sz="2400" dirty="0" smtClean="0"/>
              <a:t>aorta</a:t>
            </a:r>
          </a:p>
          <a:p>
            <a:pPr lvl="1"/>
            <a:r>
              <a:rPr lang="en-IN" sz="2400" dirty="0" err="1" smtClean="0"/>
              <a:t>secundum</a:t>
            </a:r>
            <a:r>
              <a:rPr lang="en-IN" sz="2400" dirty="0" smtClean="0"/>
              <a:t> </a:t>
            </a:r>
            <a:r>
              <a:rPr lang="en-IN" sz="2400" dirty="0"/>
              <a:t>atrial septal </a:t>
            </a:r>
            <a:r>
              <a:rPr lang="en-IN" sz="2400" dirty="0" smtClean="0"/>
              <a:t>defect</a:t>
            </a:r>
          </a:p>
          <a:p>
            <a:pPr lvl="1"/>
            <a:r>
              <a:rPr lang="en-IN" sz="2400" dirty="0" smtClean="0"/>
              <a:t>anomalous </a:t>
            </a:r>
            <a:r>
              <a:rPr lang="en-IN" sz="2400" dirty="0"/>
              <a:t>pulmonary venous </a:t>
            </a:r>
            <a:r>
              <a:rPr lang="en-IN" sz="2400" dirty="0" smtClean="0"/>
              <a:t>connections</a:t>
            </a:r>
          </a:p>
          <a:p>
            <a:pPr lvl="1"/>
            <a:r>
              <a:rPr lang="en-IN" sz="2400" dirty="0" smtClean="0"/>
              <a:t>complete </a:t>
            </a:r>
            <a:r>
              <a:rPr lang="en-IN" sz="2400" dirty="0"/>
              <a:t>AV </a:t>
            </a:r>
            <a:r>
              <a:rPr lang="en-IN" sz="2400" dirty="0" err="1"/>
              <a:t>septal</a:t>
            </a:r>
            <a:r>
              <a:rPr lang="en-IN" sz="2400" dirty="0"/>
              <a:t> </a:t>
            </a:r>
            <a:r>
              <a:rPr lang="en-IN" sz="2400" dirty="0" smtClean="0"/>
              <a:t>defect</a:t>
            </a:r>
            <a:endParaRPr lang="en-IN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149080"/>
            <a:ext cx="3074159" cy="23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1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ECG</a:t>
            </a:r>
          </a:p>
          <a:p>
            <a:pPr lvl="1"/>
            <a:r>
              <a:rPr lang="en-IN" dirty="0" err="1" smtClean="0"/>
              <a:t>atrial</a:t>
            </a:r>
            <a:r>
              <a:rPr lang="en-IN" dirty="0" smtClean="0"/>
              <a:t> activation is normal, and the P-wave frontal plane axis is 70 to 80 </a:t>
            </a:r>
          </a:p>
          <a:p>
            <a:pPr lvl="1"/>
            <a:r>
              <a:rPr lang="en-IN" dirty="0" smtClean="0"/>
              <a:t>the frontal plane QRS axis exhibits a rightward shift or right-axis deviation</a:t>
            </a:r>
          </a:p>
          <a:p>
            <a:pPr lvl="1"/>
            <a:r>
              <a:rPr lang="en-IN" dirty="0" smtClean="0"/>
              <a:t>a gradual and progressive reduction in the QRS R-wave voltage is observed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/>
              <a:t>Corrected Transposition of the Great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052918"/>
            <a:ext cx="6709906" cy="4689076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Isolated </a:t>
            </a:r>
            <a:r>
              <a:rPr lang="en-IN" dirty="0" err="1"/>
              <a:t>Dextrocardia</a:t>
            </a:r>
            <a:r>
              <a:rPr lang="en-IN" dirty="0"/>
              <a:t> with </a:t>
            </a:r>
            <a:r>
              <a:rPr lang="en-IN" dirty="0" smtClean="0"/>
              <a:t>AV </a:t>
            </a:r>
            <a:r>
              <a:rPr lang="en-IN" dirty="0"/>
              <a:t>and </a:t>
            </a:r>
            <a:r>
              <a:rPr lang="en-IN" dirty="0" smtClean="0"/>
              <a:t>VA </a:t>
            </a:r>
            <a:r>
              <a:rPr lang="en-IN" dirty="0"/>
              <a:t>Discordance and Left Anterior </a:t>
            </a:r>
            <a:r>
              <a:rPr lang="en-IN" dirty="0" smtClean="0"/>
              <a:t>Aorta</a:t>
            </a:r>
          </a:p>
          <a:p>
            <a:endParaRPr lang="en-IN" dirty="0" smtClean="0"/>
          </a:p>
          <a:p>
            <a:r>
              <a:rPr lang="en-IN" dirty="0"/>
              <a:t>most common form of </a:t>
            </a:r>
            <a:r>
              <a:rPr lang="en-IN" dirty="0" err="1"/>
              <a:t>dextrocardia</a:t>
            </a:r>
            <a:r>
              <a:rPr lang="en-IN" dirty="0"/>
              <a:t> </a:t>
            </a:r>
            <a:endParaRPr lang="en-IN" dirty="0" smtClean="0"/>
          </a:p>
          <a:p>
            <a:endParaRPr lang="en-IN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6504485"/>
              </p:ext>
            </p:extLst>
          </p:nvPr>
        </p:nvGraphicFramePr>
        <p:xfrm>
          <a:off x="5940152" y="3789040"/>
          <a:ext cx="2952204" cy="2681785"/>
        </p:xfrm>
        <a:graphic>
          <a:graphicData uri="http://schemas.openxmlformats.org/presentationml/2006/ole">
            <p:oleObj spid="_x0000_s20482" name="Bitmap Image" r:id="rId4" imgW="5857920" imgH="399096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596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Inversus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t="46066" r="2628" b="-2498"/>
          <a:stretch>
            <a:fillRect/>
          </a:stretch>
        </p:blipFill>
        <p:spPr>
          <a:xfrm>
            <a:off x="0" y="2132856"/>
            <a:ext cx="889248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/>
              <a:t>inversus</a:t>
            </a:r>
            <a:r>
              <a:rPr lang="en-IN" dirty="0"/>
              <a:t> </a:t>
            </a:r>
            <a:r>
              <a:rPr lang="en-IN" dirty="0" smtClean="0"/>
              <a:t>with </a:t>
            </a:r>
            <a:r>
              <a:rPr lang="en-IN" dirty="0" err="1"/>
              <a:t>D</a:t>
            </a:r>
            <a:r>
              <a:rPr lang="en-IN" dirty="0" err="1" smtClean="0"/>
              <a:t>extrocardia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/>
              <a:t> </a:t>
            </a:r>
            <a:r>
              <a:rPr lang="en-IN" dirty="0" smtClean="0"/>
              <a:t>Incidence </a:t>
            </a:r>
            <a:r>
              <a:rPr lang="en-IN" dirty="0" smtClean="0"/>
              <a:t>1 </a:t>
            </a:r>
            <a:r>
              <a:rPr lang="en-IN" dirty="0"/>
              <a:t>in </a:t>
            </a:r>
            <a:r>
              <a:rPr lang="en-IN" dirty="0" smtClean="0"/>
              <a:t>8,000</a:t>
            </a:r>
          </a:p>
          <a:p>
            <a:r>
              <a:rPr lang="en-IN" dirty="0"/>
              <a:t> The </a:t>
            </a:r>
            <a:r>
              <a:rPr lang="en-IN" dirty="0" smtClean="0"/>
              <a:t>thoracic and </a:t>
            </a:r>
            <a:r>
              <a:rPr lang="en-IN" dirty="0"/>
              <a:t>abdominal viscera are mirror images of </a:t>
            </a:r>
            <a:r>
              <a:rPr lang="en-IN" dirty="0" smtClean="0"/>
              <a:t>normal</a:t>
            </a:r>
          </a:p>
          <a:p>
            <a:r>
              <a:rPr lang="en-IN" dirty="0" smtClean="0"/>
              <a:t>morphologic </a:t>
            </a:r>
            <a:r>
              <a:rPr lang="en-IN" dirty="0"/>
              <a:t>right bronchus is concordant with the </a:t>
            </a:r>
            <a:r>
              <a:rPr lang="en-IN" dirty="0" smtClean="0"/>
              <a:t>morphologic right </a:t>
            </a:r>
            <a:r>
              <a:rPr lang="en-IN" dirty="0"/>
              <a:t>atrium and a </a:t>
            </a:r>
            <a:r>
              <a:rPr lang="en-IN" dirty="0" err="1"/>
              <a:t>trilobed</a:t>
            </a:r>
            <a:r>
              <a:rPr lang="en-IN" dirty="0"/>
              <a:t> </a:t>
            </a:r>
            <a:r>
              <a:rPr lang="en-IN" dirty="0" smtClean="0"/>
              <a:t>lung</a:t>
            </a:r>
            <a:endParaRPr lang="en-IN" dirty="0" smtClean="0"/>
          </a:p>
          <a:p>
            <a:pPr lvl="1"/>
            <a:r>
              <a:rPr lang="en-IN" dirty="0"/>
              <a:t>usually occurs with a structurally normal heart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32581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ECG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3325507"/>
            <a:ext cx="7964351" cy="31998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400" b="1" dirty="0" err="1"/>
              <a:t>Situs</a:t>
            </a:r>
            <a:r>
              <a:rPr lang="en-IN" sz="2400" b="1" dirty="0"/>
              <a:t> </a:t>
            </a:r>
            <a:r>
              <a:rPr lang="en-IN" sz="2400" b="1" dirty="0" err="1"/>
              <a:t>inversus</a:t>
            </a:r>
            <a:r>
              <a:rPr lang="en-IN" sz="2400" b="1" dirty="0"/>
              <a:t> with </a:t>
            </a:r>
            <a:r>
              <a:rPr lang="en-IN" sz="2400" b="1" dirty="0" err="1" smtClean="0"/>
              <a:t>Dextrocardia</a:t>
            </a:r>
            <a:r>
              <a:rPr lang="en-IN" sz="2400" b="1" dirty="0" smtClean="0"/>
              <a:t>: reversed </a:t>
            </a:r>
            <a:r>
              <a:rPr lang="en-IN" sz="2400" b="1" dirty="0"/>
              <a:t>ventricular activation and reversed </a:t>
            </a:r>
            <a:r>
              <a:rPr lang="en-IN" sz="2400" b="1" dirty="0" smtClean="0"/>
              <a:t>repolarization.</a:t>
            </a:r>
          </a:p>
          <a:p>
            <a:pPr lvl="1"/>
            <a:r>
              <a:rPr lang="en-IN" sz="2400" b="1" dirty="0" smtClean="0"/>
              <a:t>lead 1: QRS negative &amp; </a:t>
            </a:r>
            <a:r>
              <a:rPr lang="en-IN" sz="2400" b="1" dirty="0"/>
              <a:t>the T wave </a:t>
            </a:r>
            <a:r>
              <a:rPr lang="en-IN" sz="2400" b="1" dirty="0" smtClean="0"/>
              <a:t>inverted</a:t>
            </a:r>
            <a:r>
              <a:rPr lang="en-IN" sz="2400" b="1" dirty="0"/>
              <a:t>, </a:t>
            </a:r>
            <a:endParaRPr lang="en-IN" sz="2400" b="1" dirty="0" smtClean="0"/>
          </a:p>
          <a:p>
            <a:pPr lvl="1"/>
            <a:r>
              <a:rPr lang="en-IN" sz="2400" b="1" dirty="0" smtClean="0"/>
              <a:t>lead aVR </a:t>
            </a:r>
            <a:r>
              <a:rPr lang="en-IN" sz="2400" b="1" dirty="0"/>
              <a:t>resembles aVL and vice versa, </a:t>
            </a:r>
            <a:endParaRPr lang="en-IN" sz="2400" b="1" dirty="0" smtClean="0"/>
          </a:p>
          <a:p>
            <a:pPr lvl="1"/>
            <a:r>
              <a:rPr lang="en-IN" sz="2400" b="1" dirty="0" smtClean="0"/>
              <a:t>right precordial leads </a:t>
            </a:r>
            <a:r>
              <a:rPr lang="en-IN" sz="2400" b="1" dirty="0"/>
              <a:t>resemble leads from corresponding left </a:t>
            </a:r>
            <a:r>
              <a:rPr lang="en-IN" sz="2400" b="1" dirty="0" smtClean="0"/>
              <a:t>precordial sites</a:t>
            </a:r>
            <a:r>
              <a:rPr lang="en-IN" sz="2400" b="1" dirty="0"/>
              <a:t>. </a:t>
            </a:r>
            <a:endParaRPr lang="en-IN" sz="2400" b="1" dirty="0" smtClean="0"/>
          </a:p>
          <a:p>
            <a:pPr lvl="1"/>
            <a:r>
              <a:rPr lang="en-IN" sz="2400" b="1" dirty="0" smtClean="0"/>
              <a:t>Septal </a:t>
            </a:r>
            <a:r>
              <a:rPr lang="en-IN" sz="2400" b="1" dirty="0"/>
              <a:t>Q waves appear in right precordial leads because septal depolarization is from right to left</a:t>
            </a:r>
            <a:r>
              <a:rPr lang="en-IN" sz="2400" b="1" dirty="0" smtClean="0"/>
              <a:t>.</a:t>
            </a:r>
            <a:endParaRPr lang="en-IN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4107" y="452718"/>
            <a:ext cx="2907506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9339" y="1614769"/>
            <a:ext cx="4722019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7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/>
              <a:t>inversus</a:t>
            </a:r>
            <a:r>
              <a:rPr lang="en-IN" dirty="0"/>
              <a:t> with </a:t>
            </a:r>
            <a:r>
              <a:rPr lang="en-IN" dirty="0" err="1" smtClean="0"/>
              <a:t>Dextrocardia</a:t>
            </a:r>
            <a:r>
              <a:rPr lang="en-IN" dirty="0" smtClean="0"/>
              <a:t> </a:t>
            </a:r>
            <a:r>
              <a:rPr lang="en-IN" sz="2400" dirty="0" smtClean="0"/>
              <a:t>Inverted </a:t>
            </a:r>
            <a:r>
              <a:rPr lang="en-IN" sz="2400" dirty="0"/>
              <a:t>Normally Related Great Arteries (Left Posterior Aorta)</a:t>
            </a:r>
            <a:br>
              <a:rPr lang="en-IN" sz="2400" dirty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/>
              <a:t>inversus</a:t>
            </a:r>
            <a:r>
              <a:rPr lang="en-IN" dirty="0"/>
              <a:t> </a:t>
            </a:r>
            <a:r>
              <a:rPr lang="en-IN" dirty="0" err="1" smtClean="0"/>
              <a:t>totalis</a:t>
            </a:r>
            <a:r>
              <a:rPr lang="en-IN" dirty="0"/>
              <a:t> </a:t>
            </a:r>
            <a:r>
              <a:rPr lang="en-IN" dirty="0" smtClean="0"/>
              <a:t>with persistence </a:t>
            </a:r>
            <a:r>
              <a:rPr lang="en-IN" dirty="0"/>
              <a:t>of normal AV and VA </a:t>
            </a:r>
            <a:r>
              <a:rPr lang="en-IN" dirty="0" smtClean="0"/>
              <a:t>connections</a:t>
            </a:r>
          </a:p>
          <a:p>
            <a:endParaRPr lang="en-IN" dirty="0" smtClean="0"/>
          </a:p>
          <a:p>
            <a:r>
              <a:rPr lang="en-IN" dirty="0" smtClean="0"/>
              <a:t>CHD :</a:t>
            </a:r>
          </a:p>
          <a:p>
            <a:pPr lvl="1"/>
            <a:r>
              <a:rPr lang="en-IN" dirty="0" smtClean="0"/>
              <a:t>VSD</a:t>
            </a:r>
          </a:p>
          <a:p>
            <a:pPr lvl="1"/>
            <a:r>
              <a:rPr lang="en-IN" dirty="0" smtClean="0"/>
              <a:t>TOF</a:t>
            </a:r>
          </a:p>
          <a:p>
            <a:pPr lvl="1"/>
            <a:r>
              <a:rPr lang="en-IN" dirty="0" smtClean="0"/>
              <a:t>pulmonary atresia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complete AV septal </a:t>
            </a:r>
            <a:r>
              <a:rPr lang="en-IN" dirty="0" smtClean="0"/>
              <a:t>defect</a:t>
            </a:r>
          </a:p>
          <a:p>
            <a:pPr lvl="1"/>
            <a:r>
              <a:rPr lang="en-IN" dirty="0" smtClean="0"/>
              <a:t>OS ASD</a:t>
            </a:r>
            <a:r>
              <a:rPr lang="en-IN" dirty="0" smtClean="0"/>
              <a:t>.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13591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7" name="Picture 3" descr="C:\Users\User\Desktop\cro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20"/>
          <a:stretch>
            <a:fillRect/>
          </a:stretch>
        </p:blipFill>
        <p:spPr bwMode="auto">
          <a:xfrm>
            <a:off x="1763688" y="548680"/>
            <a:ext cx="5220523" cy="4177746"/>
          </a:xfrm>
          <a:prstGeom prst="rect">
            <a:avLst/>
          </a:prstGeom>
          <a:noFill/>
        </p:spPr>
      </p:pic>
      <p:pic>
        <p:nvPicPr>
          <p:cNvPr id="6148" name="Picture 4" descr="C:\Users\User\Desktop\epiblast 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6810375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Situs</a:t>
            </a:r>
            <a:r>
              <a:rPr lang="en-IN" dirty="0"/>
              <a:t> </a:t>
            </a:r>
            <a:r>
              <a:rPr lang="en-IN" dirty="0" err="1" smtClean="0"/>
              <a:t>Inversus</a:t>
            </a:r>
            <a:r>
              <a:rPr lang="en-IN" dirty="0" smtClean="0"/>
              <a:t> with </a:t>
            </a:r>
            <a:r>
              <a:rPr lang="en-IN" dirty="0" err="1" smtClean="0"/>
              <a:t>Dextrocardia</a:t>
            </a:r>
            <a:r>
              <a:rPr lang="en-IN" dirty="0" smtClean="0"/>
              <a:t>, </a:t>
            </a:r>
            <a:r>
              <a:rPr lang="en-IN" sz="2000" dirty="0"/>
              <a:t>Atrioventricular Concordance, and </a:t>
            </a:r>
            <a:r>
              <a:rPr lang="en-IN" sz="2000" dirty="0" err="1"/>
              <a:t>Ventriculoatrial</a:t>
            </a:r>
            <a:r>
              <a:rPr lang="en-IN" sz="2000" dirty="0"/>
              <a:t> Discordance with Left Anterior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Inverted </a:t>
            </a:r>
            <a:r>
              <a:rPr lang="en-IN" dirty="0"/>
              <a:t>form of complete </a:t>
            </a:r>
            <a:r>
              <a:rPr lang="en-IN" dirty="0" smtClean="0"/>
              <a:t>TGA</a:t>
            </a:r>
          </a:p>
          <a:p>
            <a:r>
              <a:rPr lang="en-IN" dirty="0"/>
              <a:t>The </a:t>
            </a:r>
            <a:r>
              <a:rPr lang="en-IN" dirty="0" err="1"/>
              <a:t>hemodynamics</a:t>
            </a:r>
            <a:r>
              <a:rPr lang="en-IN" dirty="0"/>
              <a:t> and </a:t>
            </a:r>
            <a:r>
              <a:rPr lang="en-IN" dirty="0" smtClean="0"/>
              <a:t>physiology identical to TGA</a:t>
            </a:r>
          </a:p>
          <a:p>
            <a:r>
              <a:rPr lang="en-IN" dirty="0" smtClean="0"/>
              <a:t>ECG :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inverted P-wave axis because of the atrial </a:t>
            </a:r>
            <a:r>
              <a:rPr lang="en-IN" dirty="0" smtClean="0"/>
              <a:t>inversion</a:t>
            </a:r>
          </a:p>
          <a:p>
            <a:pPr lvl="1"/>
            <a:r>
              <a:rPr lang="en-IN" dirty="0"/>
              <a:t>more evidence of associated right and left ventricular hypertrophy because of transposition physiology</a:t>
            </a:r>
          </a:p>
        </p:txBody>
      </p:sp>
    </p:spTree>
    <p:extLst>
      <p:ext uri="{BB962C8B-B14F-4D97-AF65-F5344CB8AC3E}">
        <p14:creationId xmlns:p14="http://schemas.microsoft.com/office/powerpoint/2010/main" xmlns="" val="36054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Situs</a:t>
            </a:r>
            <a:r>
              <a:rPr lang="en-IN" dirty="0"/>
              <a:t> </a:t>
            </a:r>
            <a:r>
              <a:rPr lang="en-IN" dirty="0" err="1"/>
              <a:t>Inversus</a:t>
            </a:r>
            <a:r>
              <a:rPr lang="en-IN" dirty="0"/>
              <a:t> with </a:t>
            </a:r>
            <a:r>
              <a:rPr lang="en-IN" dirty="0" err="1"/>
              <a:t>Dextrocardia</a:t>
            </a:r>
            <a:r>
              <a:rPr lang="en-IN" dirty="0"/>
              <a:t> </a:t>
            </a:r>
            <a:r>
              <a:rPr lang="en-IN" sz="2000" dirty="0" smtClean="0"/>
              <a:t>Atrioventricular </a:t>
            </a:r>
            <a:r>
              <a:rPr lang="en-IN" sz="2000" dirty="0"/>
              <a:t>and </a:t>
            </a:r>
            <a:r>
              <a:rPr lang="en-IN" sz="2000" dirty="0" err="1"/>
              <a:t>Ventriculoatrial</a:t>
            </a:r>
            <a:r>
              <a:rPr lang="en-IN" sz="2000" dirty="0"/>
              <a:t> Discordance, with Right Anterior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</a:t>
            </a:r>
            <a:r>
              <a:rPr lang="en-IN" dirty="0" smtClean="0"/>
              <a:t>nverted </a:t>
            </a:r>
            <a:r>
              <a:rPr lang="en-IN" dirty="0"/>
              <a:t>form of corrected </a:t>
            </a:r>
            <a:r>
              <a:rPr lang="en-IN" dirty="0" smtClean="0"/>
              <a:t>TGA</a:t>
            </a:r>
          </a:p>
          <a:p>
            <a:r>
              <a:rPr lang="en-IN" dirty="0" smtClean="0"/>
              <a:t>Rare</a:t>
            </a:r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00" y="4421874"/>
            <a:ext cx="2116265" cy="2354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053" y="4421874"/>
            <a:ext cx="2027025" cy="2354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9609" y="4438872"/>
            <a:ext cx="1976031" cy="2337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328" y="4395717"/>
            <a:ext cx="2027025" cy="24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3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Situs</a:t>
            </a:r>
            <a:r>
              <a:rPr lang="en-IN" dirty="0"/>
              <a:t> </a:t>
            </a:r>
            <a:r>
              <a:rPr lang="en-IN" dirty="0" err="1"/>
              <a:t>Inversus</a:t>
            </a:r>
            <a:r>
              <a:rPr lang="en-IN" dirty="0"/>
              <a:t> with </a:t>
            </a:r>
            <a:r>
              <a:rPr lang="en-IN" dirty="0" err="1"/>
              <a:t>Dextrocardia</a:t>
            </a:r>
            <a:r>
              <a:rPr lang="en-IN" dirty="0" smtClean="0"/>
              <a:t>,</a:t>
            </a:r>
            <a:br>
              <a:rPr lang="en-IN" dirty="0" smtClean="0"/>
            </a:br>
            <a:r>
              <a:rPr lang="en-IN" sz="2000" dirty="0" smtClean="0"/>
              <a:t>AV Discordance</a:t>
            </a:r>
            <a:r>
              <a:rPr lang="en-IN" sz="2000" dirty="0"/>
              <a:t>, and </a:t>
            </a:r>
            <a:r>
              <a:rPr lang="en-IN" sz="2000" dirty="0" smtClean="0"/>
              <a:t>VA Concordance </a:t>
            </a:r>
            <a:r>
              <a:rPr lang="en-IN" sz="2000" dirty="0"/>
              <a:t>with Inverted </a:t>
            </a:r>
            <a:r>
              <a:rPr lang="en-IN" sz="2000" dirty="0" smtClean="0"/>
              <a:t>NRGA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Represents </a:t>
            </a:r>
            <a:r>
              <a:rPr lang="en-IN" dirty="0"/>
              <a:t>the inverted form of </a:t>
            </a:r>
            <a:r>
              <a:rPr lang="en-IN" dirty="0" smtClean="0"/>
              <a:t>isolated </a:t>
            </a:r>
            <a:r>
              <a:rPr lang="en-IN" dirty="0"/>
              <a:t>ventricular </a:t>
            </a:r>
            <a:r>
              <a:rPr lang="en-IN" dirty="0" smtClean="0"/>
              <a:t>inversion</a:t>
            </a:r>
          </a:p>
          <a:p>
            <a:r>
              <a:rPr lang="en-IN" dirty="0" smtClean="0"/>
              <a:t>extremely </a:t>
            </a:r>
            <a:r>
              <a:rPr lang="en-IN" dirty="0" smtClean="0"/>
              <a:t>rare</a:t>
            </a:r>
          </a:p>
          <a:p>
            <a:r>
              <a:rPr lang="en-IN" dirty="0"/>
              <a:t>cardiac </a:t>
            </a:r>
            <a:r>
              <a:rPr lang="en-IN" dirty="0" smtClean="0"/>
              <a:t>abnormalities</a:t>
            </a:r>
            <a:endParaRPr lang="en-IN" dirty="0"/>
          </a:p>
          <a:p>
            <a:pPr lvl="1"/>
            <a:r>
              <a:rPr lang="en-IN" dirty="0" smtClean="0"/>
              <a:t>common atrium</a:t>
            </a:r>
          </a:p>
          <a:p>
            <a:pPr lvl="1"/>
            <a:r>
              <a:rPr lang="en-IN" dirty="0" smtClean="0"/>
              <a:t>common </a:t>
            </a:r>
            <a:r>
              <a:rPr lang="en-IN" dirty="0"/>
              <a:t>AV </a:t>
            </a:r>
            <a:r>
              <a:rPr lang="en-IN" dirty="0" smtClean="0"/>
              <a:t>valve</a:t>
            </a:r>
          </a:p>
          <a:p>
            <a:pPr lvl="1"/>
            <a:r>
              <a:rPr lang="en-IN" dirty="0" smtClean="0"/>
              <a:t>severe </a:t>
            </a:r>
            <a:r>
              <a:rPr lang="en-IN" dirty="0"/>
              <a:t>right ventricular hypoplasia.</a:t>
            </a:r>
          </a:p>
        </p:txBody>
      </p:sp>
    </p:spTree>
    <p:extLst>
      <p:ext uri="{BB962C8B-B14F-4D97-AF65-F5344CB8AC3E}">
        <p14:creationId xmlns:p14="http://schemas.microsoft.com/office/powerpoint/2010/main" xmlns="" val="11486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ser\Desktop\circul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14031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MCQ'S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1.Coronary vessels develop from</a:t>
            </a:r>
            <a:endParaRPr lang="en-US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dirty="0" smtClean="0"/>
              <a:t>A. FHF</a:t>
            </a:r>
            <a:endParaRPr lang="en-US" dirty="0" smtClean="0"/>
          </a:p>
          <a:p>
            <a:r>
              <a:rPr lang="en-US" dirty="0" smtClean="0"/>
              <a:t>B.SHF</a:t>
            </a:r>
            <a:endParaRPr lang="en-US" dirty="0" smtClean="0"/>
          </a:p>
          <a:p>
            <a:r>
              <a:rPr lang="en-US" dirty="0" err="1" smtClean="0"/>
              <a:t>C</a:t>
            </a:r>
            <a:r>
              <a:rPr lang="en-US" dirty="0" err="1" smtClean="0"/>
              <a:t>.Neural</a:t>
            </a:r>
            <a:r>
              <a:rPr lang="en-US" dirty="0" smtClean="0"/>
              <a:t> Crest</a:t>
            </a:r>
            <a:endParaRPr lang="en-US" dirty="0" smtClean="0"/>
          </a:p>
          <a:p>
            <a:r>
              <a:rPr lang="en-US" dirty="0" err="1" smtClean="0"/>
              <a:t>D.Proepicardium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Answer 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2.All of the following are false except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A.Right</a:t>
            </a:r>
            <a:r>
              <a:rPr lang="en-US" dirty="0" smtClean="0"/>
              <a:t> isomerism is associated with ectopic pacemaker</a:t>
            </a:r>
          </a:p>
          <a:p>
            <a:r>
              <a:rPr lang="en-US" dirty="0" err="1" smtClean="0"/>
              <a:t>B.Lungs</a:t>
            </a:r>
            <a:r>
              <a:rPr lang="en-US" dirty="0" smtClean="0"/>
              <a:t> are </a:t>
            </a:r>
            <a:r>
              <a:rPr lang="en-US" dirty="0" err="1" smtClean="0"/>
              <a:t>trilobed</a:t>
            </a:r>
            <a:r>
              <a:rPr lang="en-US" dirty="0" smtClean="0"/>
              <a:t> in left isomerism</a:t>
            </a:r>
          </a:p>
          <a:p>
            <a:r>
              <a:rPr lang="en-US" dirty="0" err="1" smtClean="0"/>
              <a:t>C.Complete</a:t>
            </a:r>
            <a:r>
              <a:rPr lang="en-US" dirty="0" smtClean="0"/>
              <a:t> heart block is presumptive evidence of right isomerism</a:t>
            </a:r>
          </a:p>
          <a:p>
            <a:r>
              <a:rPr lang="en-US" dirty="0" err="1" smtClean="0"/>
              <a:t>D.Interrupted</a:t>
            </a:r>
            <a:r>
              <a:rPr lang="en-US" dirty="0" smtClean="0"/>
              <a:t> IVC is seen in left isomerism</a:t>
            </a:r>
          </a:p>
          <a:p>
            <a:r>
              <a:rPr lang="en-US" dirty="0" smtClean="0"/>
              <a:t>Answer D</a:t>
            </a: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3.Intraembryonic blood vessels are seen 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. Day 18</a:t>
            </a:r>
          </a:p>
          <a:p>
            <a:r>
              <a:rPr lang="en-US" dirty="0" err="1" smtClean="0"/>
              <a:t>B</a:t>
            </a:r>
            <a:r>
              <a:rPr lang="en-US" dirty="0" err="1" smtClean="0"/>
              <a:t>.Day</a:t>
            </a:r>
            <a:r>
              <a:rPr lang="en-US" dirty="0" smtClean="0"/>
              <a:t> 19</a:t>
            </a:r>
          </a:p>
          <a:p>
            <a:r>
              <a:rPr lang="en-US" dirty="0" err="1" smtClean="0"/>
              <a:t>C</a:t>
            </a:r>
            <a:r>
              <a:rPr lang="en-US" dirty="0" err="1" smtClean="0"/>
              <a:t>.Day</a:t>
            </a:r>
            <a:r>
              <a:rPr lang="en-US" dirty="0" smtClean="0"/>
              <a:t> 20</a:t>
            </a:r>
          </a:p>
          <a:p>
            <a:r>
              <a:rPr lang="en-US" dirty="0" err="1" smtClean="0"/>
              <a:t>D</a:t>
            </a:r>
            <a:r>
              <a:rPr lang="en-US" dirty="0" err="1" smtClean="0"/>
              <a:t>.Day</a:t>
            </a:r>
            <a:r>
              <a:rPr lang="en-US" dirty="0" smtClean="0"/>
              <a:t> 22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Answer 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4.All of the following are correctly matched except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 NKX 2.5- Cardiac crescent induction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eHand</a:t>
            </a:r>
            <a:r>
              <a:rPr lang="en-US" dirty="0" smtClean="0"/>
              <a:t>- RV </a:t>
            </a:r>
            <a:r>
              <a:rPr lang="en-US" dirty="0" err="1" smtClean="0"/>
              <a:t>myocyte</a:t>
            </a:r>
            <a:endParaRPr lang="en-US" dirty="0" smtClean="0"/>
          </a:p>
          <a:p>
            <a:r>
              <a:rPr lang="en-US" dirty="0" smtClean="0"/>
              <a:t>C. TBX5- </a:t>
            </a:r>
            <a:r>
              <a:rPr lang="en-US" dirty="0" err="1" smtClean="0"/>
              <a:t>Septation</a:t>
            </a:r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 smtClean="0"/>
              <a:t>GATA factors -Heart tube </a:t>
            </a:r>
            <a:r>
              <a:rPr lang="en-US" dirty="0" smtClean="0"/>
              <a:t>formation</a:t>
            </a:r>
          </a:p>
          <a:p>
            <a:endParaRPr lang="en-US" dirty="0" smtClean="0"/>
          </a:p>
          <a:p>
            <a:r>
              <a:rPr lang="en-US" dirty="0" smtClean="0"/>
              <a:t>Answer B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5.Which of the following is false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A.Mesocardia</a:t>
            </a:r>
            <a:r>
              <a:rPr lang="en-US" dirty="0" smtClean="0"/>
              <a:t> is always associated with congenital heart defects</a:t>
            </a:r>
          </a:p>
          <a:p>
            <a:r>
              <a:rPr lang="en-US" dirty="0" smtClean="0"/>
              <a:t>B.CCTGA-AV concordance with VA discordance</a:t>
            </a:r>
          </a:p>
          <a:p>
            <a:r>
              <a:rPr lang="en-US" dirty="0" err="1" smtClean="0"/>
              <a:t>C.Situs</a:t>
            </a:r>
            <a:r>
              <a:rPr lang="en-US" dirty="0" smtClean="0"/>
              <a:t> </a:t>
            </a:r>
            <a:r>
              <a:rPr lang="en-US" dirty="0" err="1" smtClean="0"/>
              <a:t>inversus</a:t>
            </a:r>
            <a:r>
              <a:rPr lang="en-US" dirty="0" smtClean="0"/>
              <a:t> with </a:t>
            </a:r>
            <a:r>
              <a:rPr lang="en-US" dirty="0" err="1" smtClean="0"/>
              <a:t>dextrocardia</a:t>
            </a:r>
            <a:r>
              <a:rPr lang="en-US" dirty="0" smtClean="0"/>
              <a:t> usually occurs with a structurally normal heart</a:t>
            </a:r>
          </a:p>
          <a:p>
            <a:r>
              <a:rPr lang="en-US" dirty="0" err="1" smtClean="0"/>
              <a:t>D.Right</a:t>
            </a:r>
            <a:r>
              <a:rPr lang="en-US" dirty="0" smtClean="0"/>
              <a:t> </a:t>
            </a:r>
            <a:r>
              <a:rPr lang="en-US" dirty="0" err="1" smtClean="0"/>
              <a:t>hemidiaphragm</a:t>
            </a:r>
            <a:r>
              <a:rPr lang="en-US" dirty="0" smtClean="0"/>
              <a:t> is lower in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solitus</a:t>
            </a:r>
            <a:r>
              <a:rPr lang="en-US" dirty="0" smtClean="0"/>
              <a:t> with </a:t>
            </a:r>
            <a:r>
              <a:rPr lang="en-US" dirty="0" err="1" smtClean="0"/>
              <a:t>dextrocardia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Answer B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Gastrulation</a:t>
            </a:r>
            <a:r>
              <a:rPr lang="en-US" dirty="0" smtClean="0"/>
              <a:t> - Week 3</a:t>
            </a:r>
            <a:endParaRPr lang="en-IN" dirty="0"/>
          </a:p>
        </p:txBody>
      </p:sp>
      <p:pic>
        <p:nvPicPr>
          <p:cNvPr id="7170" name="Picture 2" descr="C:\Users\User\Desktop\mesoderm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85" t="9436" r="8324" b="1927"/>
          <a:stretch>
            <a:fillRect/>
          </a:stretch>
        </p:blipFill>
        <p:spPr bwMode="auto">
          <a:xfrm>
            <a:off x="1331640" y="1916832"/>
            <a:ext cx="6336704" cy="3384376"/>
          </a:xfrm>
          <a:prstGeom prst="rect">
            <a:avLst/>
          </a:prstGeom>
          <a:noFill/>
        </p:spPr>
      </p:pic>
      <p:pic>
        <p:nvPicPr>
          <p:cNvPr id="7171" name="Picture 3" descr="C:\Users\User\Desktop\mesoderm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807676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pic>
        <p:nvPicPr>
          <p:cNvPr id="12290" name="Picture 2" descr="C:\Users\User\Desktop\house mod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24" y="1556791"/>
            <a:ext cx="8426132" cy="53012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623731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 model of HEART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1555</Words>
  <Application>Microsoft Office PowerPoint</Application>
  <PresentationFormat>On-screen Show (4:3)</PresentationFormat>
  <Paragraphs>272</Paragraphs>
  <Slides>90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Office Theme</vt:lpstr>
      <vt:lpstr>Bitmap Image</vt:lpstr>
      <vt:lpstr>CARDIAC EMBRYOLOGY EARLY DEVELOPMENT OF HEART </vt:lpstr>
      <vt:lpstr>Slide 2</vt:lpstr>
      <vt:lpstr>The Beginning</vt:lpstr>
      <vt:lpstr>Slide 4</vt:lpstr>
      <vt:lpstr>Bilaminar embryo (Days 11-14) </vt:lpstr>
      <vt:lpstr>The Amnion and Yolk sac</vt:lpstr>
      <vt:lpstr>Primitive streak week 3 </vt:lpstr>
      <vt:lpstr>Slide 8</vt:lpstr>
      <vt:lpstr>Gastrulation - Week 3</vt:lpstr>
      <vt:lpstr>Neurulation</vt:lpstr>
      <vt:lpstr>Neurulation</vt:lpstr>
      <vt:lpstr>Derivatives of Germ layers</vt:lpstr>
      <vt:lpstr>The Cardiogenesis</vt:lpstr>
      <vt:lpstr>CARDIOGENESIS</vt:lpstr>
      <vt:lpstr>Cardiac precursor cells</vt:lpstr>
      <vt:lpstr>Slide 16</vt:lpstr>
      <vt:lpstr>The "Cardiac Crescent"</vt:lpstr>
      <vt:lpstr>The second heart field</vt:lpstr>
      <vt:lpstr>Slide 19</vt:lpstr>
      <vt:lpstr>The Cardiac Neural crest</vt:lpstr>
      <vt:lpstr>Sequence of Events</vt:lpstr>
      <vt:lpstr>Folding of Embryo</vt:lpstr>
      <vt:lpstr>Folding of embryo</vt:lpstr>
      <vt:lpstr>Slide 24</vt:lpstr>
      <vt:lpstr>Slide 25</vt:lpstr>
      <vt:lpstr>Slide 26</vt:lpstr>
      <vt:lpstr>Slide 27</vt:lpstr>
      <vt:lpstr>Slide 28</vt:lpstr>
      <vt:lpstr>Slide 29</vt:lpstr>
      <vt:lpstr>Arterial end of the heart tube</vt:lpstr>
      <vt:lpstr>Venous end </vt:lpstr>
      <vt:lpstr>Slide 32</vt:lpstr>
      <vt:lpstr>Looping</vt:lpstr>
      <vt:lpstr>Looping</vt:lpstr>
      <vt:lpstr>Slide 35</vt:lpstr>
      <vt:lpstr>Mechanism of looping</vt:lpstr>
      <vt:lpstr>Slide 37</vt:lpstr>
      <vt:lpstr> b </vt:lpstr>
      <vt:lpstr>Convergence </vt:lpstr>
      <vt:lpstr>Wedging</vt:lpstr>
      <vt:lpstr>Convergence and Wedging</vt:lpstr>
      <vt:lpstr>Slide 42</vt:lpstr>
      <vt:lpstr>Myocardial Compaction</vt:lpstr>
      <vt:lpstr>Emergence of trabeculations </vt:lpstr>
      <vt:lpstr> Trabecular remodeling </vt:lpstr>
      <vt:lpstr>Slide 46</vt:lpstr>
      <vt:lpstr>Slide 47</vt:lpstr>
      <vt:lpstr>Evolution of human heart</vt:lpstr>
      <vt:lpstr>Slide 49</vt:lpstr>
      <vt:lpstr>Molecular development of heart</vt:lpstr>
      <vt:lpstr>Slide 51</vt:lpstr>
      <vt:lpstr>Genes in induction of crescent</vt:lpstr>
      <vt:lpstr>Slide 53</vt:lpstr>
      <vt:lpstr>Genes in differentiation</vt:lpstr>
      <vt:lpstr>Slide 55</vt:lpstr>
      <vt:lpstr>Right left asymmetry</vt:lpstr>
      <vt:lpstr>Signalling networks</vt:lpstr>
      <vt:lpstr>Slide 58</vt:lpstr>
      <vt:lpstr>Slide 59</vt:lpstr>
      <vt:lpstr>Developmental abnormalities</vt:lpstr>
      <vt:lpstr>Slide 61</vt:lpstr>
      <vt:lpstr>Abnormal left right signalling</vt:lpstr>
      <vt:lpstr>Heterotaxy spectrum</vt:lpstr>
      <vt:lpstr>Slide 64</vt:lpstr>
      <vt:lpstr>Slide 65</vt:lpstr>
      <vt:lpstr>Slide 66</vt:lpstr>
      <vt:lpstr>Slide 67</vt:lpstr>
      <vt:lpstr>Right Isomerism</vt:lpstr>
      <vt:lpstr>Right Isomerism- Associations</vt:lpstr>
      <vt:lpstr>Left Isomerism</vt:lpstr>
      <vt:lpstr>Left Isomerism</vt:lpstr>
      <vt:lpstr>Malpositions due to looping defects</vt:lpstr>
      <vt:lpstr>Situs solitus with Dextrocardia</vt:lpstr>
      <vt:lpstr>Slide 74</vt:lpstr>
      <vt:lpstr>Corrected Transposition of the Great Arteries</vt:lpstr>
      <vt:lpstr>Situs Inversus </vt:lpstr>
      <vt:lpstr>Situs inversus with Dextrocardia</vt:lpstr>
      <vt:lpstr>ECG</vt:lpstr>
      <vt:lpstr> Situs inversus with Dextrocardia Inverted Normally Related Great Arteries (Left Posterior Aorta) </vt:lpstr>
      <vt:lpstr>Situs Inversus with Dextrocardia, Atrioventricular Concordance, and Ventriculoatrial Discordance with Left Anterior Aorta</vt:lpstr>
      <vt:lpstr>Situs Inversus with Dextrocardia Atrioventricular and Ventriculoatrial Discordance, with Right Anterior Aorta</vt:lpstr>
      <vt:lpstr>Situs Inversus with Dextrocardia, AV Discordance, and VA Concordance with Inverted NRGA</vt:lpstr>
      <vt:lpstr>Slide 83</vt:lpstr>
      <vt:lpstr>MCQ'S</vt:lpstr>
      <vt:lpstr> 1.Coronary vessels develop from</vt:lpstr>
      <vt:lpstr>2.All of the following are false except</vt:lpstr>
      <vt:lpstr> 3.Intraembryonic blood vessels are seen on</vt:lpstr>
      <vt:lpstr>4.All of the following are correctly matched except</vt:lpstr>
      <vt:lpstr>5.Which of the following is false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EMBRYOLOGY EARLY DEVELOPMENT OF HEART</dc:title>
  <dc:creator>User</dc:creator>
  <cp:lastModifiedBy>User</cp:lastModifiedBy>
  <cp:revision>20</cp:revision>
  <dcterms:created xsi:type="dcterms:W3CDTF">2017-12-10T06:39:04Z</dcterms:created>
  <dcterms:modified xsi:type="dcterms:W3CDTF">2017-12-12T02:15:13Z</dcterms:modified>
</cp:coreProperties>
</file>